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56" r:id="rId2"/>
    <p:sldId id="259" r:id="rId3"/>
    <p:sldId id="267" r:id="rId4"/>
    <p:sldId id="274" r:id="rId5"/>
    <p:sldId id="261" r:id="rId6"/>
    <p:sldId id="278" r:id="rId7"/>
    <p:sldId id="279" r:id="rId8"/>
    <p:sldId id="275" r:id="rId9"/>
    <p:sldId id="284" r:id="rId10"/>
    <p:sldId id="286" r:id="rId11"/>
    <p:sldId id="287" r:id="rId12"/>
    <p:sldId id="288" r:id="rId13"/>
    <p:sldId id="285" r:id="rId14"/>
    <p:sldId id="268" r:id="rId15"/>
    <p:sldId id="280" r:id="rId16"/>
    <p:sldId id="281" r:id="rId17"/>
    <p:sldId id="276" r:id="rId18"/>
    <p:sldId id="269" r:id="rId19"/>
    <p:sldId id="289" r:id="rId20"/>
    <p:sldId id="277" r:id="rId21"/>
    <p:sldId id="282" r:id="rId22"/>
    <p:sldId id="283" r:id="rId23"/>
    <p:sldId id="295" r:id="rId24"/>
    <p:sldId id="291" r:id="rId25"/>
    <p:sldId id="296" r:id="rId26"/>
    <p:sldId id="290" r:id="rId27"/>
    <p:sldId id="294" r:id="rId28"/>
    <p:sldId id="292" r:id="rId29"/>
    <p:sldId id="293" r:id="rId30"/>
    <p:sldId id="270" r:id="rId31"/>
    <p:sldId id="258" r:id="rId32"/>
    <p:sldId id="271" r:id="rId33"/>
    <p:sldId id="272" r:id="rId34"/>
    <p:sldId id="273" r:id="rId35"/>
    <p:sldId id="263" r:id="rId3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440DB"/>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2" autoAdjust="0"/>
    <p:restoredTop sz="94660"/>
  </p:normalViewPr>
  <p:slideViewPr>
    <p:cSldViewPr>
      <p:cViewPr varScale="1">
        <p:scale>
          <a:sx n="137" d="100"/>
          <a:sy n="137" d="100"/>
        </p:scale>
        <p:origin x="-7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 Id="rId3"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 Id="rId2"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 Id="rId3"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1" Type="http://schemas.openxmlformats.org/officeDocument/2006/relationships/image" Target="../media/image9.emf"/><Relationship Id="rId2"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D03400-344B-7B48-B0FB-FC46C9D33292}" type="datetimeFigureOut">
              <a:rPr kumimoji="1" lang="zh-CN" altLang="en-US" smtClean="0"/>
              <a:t>16/9/10</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6D346D-C046-3F45-8BCF-75CCF7CF80B6}" type="slidenum">
              <a:rPr kumimoji="1" lang="zh-CN" altLang="en-US" smtClean="0"/>
              <a:t>‹#›</a:t>
            </a:fld>
            <a:endParaRPr kumimoji="1" lang="zh-CN" altLang="en-US"/>
          </a:p>
        </p:txBody>
      </p:sp>
    </p:spTree>
    <p:extLst>
      <p:ext uri="{BB962C8B-B14F-4D97-AF65-F5344CB8AC3E}">
        <p14:creationId xmlns:p14="http://schemas.microsoft.com/office/powerpoint/2010/main" val="10674885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99388-186B-644F-8919-B1867654233A}" type="datetimeFigureOut">
              <a:rPr kumimoji="1" lang="zh-CN" altLang="en-US" smtClean="0"/>
              <a:t>16/9/10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070965-968F-7941-8538-27302354F6D4}" type="slidenum">
              <a:rPr kumimoji="1" lang="zh-CN" altLang="en-US" smtClean="0"/>
              <a:t>‹#›</a:t>
            </a:fld>
            <a:endParaRPr kumimoji="1" lang="zh-CN" altLang="en-US"/>
          </a:p>
        </p:txBody>
      </p:sp>
    </p:spTree>
    <p:extLst>
      <p:ext uri="{BB962C8B-B14F-4D97-AF65-F5344CB8AC3E}">
        <p14:creationId xmlns:p14="http://schemas.microsoft.com/office/powerpoint/2010/main" val="2058403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A3421328-90EC-C149-A120-1C3A341D7650}" type="datetime1">
              <a:rPr lang="zh-CN" altLang="en-US" smtClean="0"/>
              <a:t>16/9/10</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灯片编号占位符 5"/>
          <p:cNvSpPr>
            <a:spLocks noGrp="1"/>
          </p:cNvSpPr>
          <p:nvPr>
            <p:ph type="sldNum" sz="quarter" idx="12"/>
          </p:nvPr>
        </p:nvSpPr>
        <p:spPr/>
        <p:txBody>
          <a:bodyPr/>
          <a:lstStyle>
            <a:lvl1pPr>
              <a:defRPr/>
            </a:lvl1pPr>
          </a:lstStyle>
          <a:p>
            <a:pPr>
              <a:defRPr/>
            </a:pPr>
            <a:fld id="{8A8D53D2-7BF4-488D-870F-7C80B367CF1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8E9477F4-41F6-6A43-A40D-E4F00000A613}" type="datetime1">
              <a:rPr lang="zh-CN" altLang="en-US" smtClean="0"/>
              <a:t>16/9/10</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灯片编号占位符 5"/>
          <p:cNvSpPr>
            <a:spLocks noGrp="1"/>
          </p:cNvSpPr>
          <p:nvPr>
            <p:ph type="sldNum" sz="quarter" idx="12"/>
          </p:nvPr>
        </p:nvSpPr>
        <p:spPr/>
        <p:txBody>
          <a:bodyPr/>
          <a:lstStyle>
            <a:lvl1pPr>
              <a:defRPr/>
            </a:lvl1pPr>
          </a:lstStyle>
          <a:p>
            <a:pPr>
              <a:defRPr/>
            </a:pPr>
            <a:fld id="{AD914DCC-78FB-460B-B1C0-C6368359B6B1}"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FC14DFE-BD8C-BE48-8563-9C8EDA2EF0FA}" type="datetime1">
              <a:rPr lang="zh-CN" altLang="en-US" smtClean="0"/>
              <a:t>16/9/10</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endParaRPr lang="zh-CN" altLang="en-US" dirty="0"/>
          </a:p>
        </p:txBody>
      </p:sp>
      <p:sp>
        <p:nvSpPr>
          <p:cNvPr id="6" name="灯片编号占位符 5"/>
          <p:cNvSpPr>
            <a:spLocks noGrp="1"/>
          </p:cNvSpPr>
          <p:nvPr>
            <p:ph type="sldNum" sz="quarter" idx="12"/>
          </p:nvPr>
        </p:nvSpPr>
        <p:spPr/>
        <p:txBody>
          <a:bodyPr/>
          <a:lstStyle>
            <a:lvl1pPr>
              <a:defRPr/>
            </a:lvl1pPr>
          </a:lstStyle>
          <a:p>
            <a:pPr>
              <a:defRPr/>
            </a:pPr>
            <a:fld id="{095ED9BD-5919-4530-B460-D7309234D41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2C58FE8-6615-E946-B6BD-E677BC857F39}" type="datetime1">
              <a:rPr lang="zh-CN" altLang="en-US" smtClean="0"/>
              <a:t>16/9/10</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灯片编号占位符 5"/>
          <p:cNvSpPr>
            <a:spLocks noGrp="1"/>
          </p:cNvSpPr>
          <p:nvPr>
            <p:ph type="sldNum" sz="quarter" idx="12"/>
          </p:nvPr>
        </p:nvSpPr>
        <p:spPr/>
        <p:txBody>
          <a:bodyPr/>
          <a:lstStyle>
            <a:lvl1pPr>
              <a:defRPr/>
            </a:lvl1pPr>
          </a:lstStyle>
          <a:p>
            <a:pPr>
              <a:defRPr/>
            </a:pPr>
            <a:fld id="{A3CB10BE-3BDA-4653-8168-CCA7A6ACD1D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F068657-C1DF-4A48-83CA-835A481F565A}" type="datetime1">
              <a:rPr lang="zh-CN" altLang="en-US" smtClean="0"/>
              <a:t>16/9/10</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灯片编号占位符 5"/>
          <p:cNvSpPr>
            <a:spLocks noGrp="1"/>
          </p:cNvSpPr>
          <p:nvPr>
            <p:ph type="sldNum" sz="quarter" idx="12"/>
          </p:nvPr>
        </p:nvSpPr>
        <p:spPr/>
        <p:txBody>
          <a:bodyPr/>
          <a:lstStyle>
            <a:lvl1pPr>
              <a:defRPr/>
            </a:lvl1pPr>
          </a:lstStyle>
          <a:p>
            <a:pPr>
              <a:defRPr/>
            </a:pPr>
            <a:fld id="{E1A94F99-9BF0-4AAC-A737-AEF972DC5DA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8B448E0D-30DC-C34F-BE9C-5FA8F9C3EB33}" type="datetime1">
              <a:rPr lang="zh-CN" altLang="en-US" smtClean="0"/>
              <a:t>16/9/10</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7" name="灯片编号占位符 5"/>
          <p:cNvSpPr>
            <a:spLocks noGrp="1"/>
          </p:cNvSpPr>
          <p:nvPr>
            <p:ph type="sldNum" sz="quarter" idx="12"/>
          </p:nvPr>
        </p:nvSpPr>
        <p:spPr/>
        <p:txBody>
          <a:bodyPr/>
          <a:lstStyle>
            <a:lvl1pPr>
              <a:defRPr/>
            </a:lvl1pPr>
          </a:lstStyle>
          <a:p>
            <a:pPr>
              <a:defRPr/>
            </a:pPr>
            <a:fld id="{9404ABB0-2B1D-4CA0-BC00-4A80F7F019D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47EF7B9-81C7-E74C-907D-AA805E58DDB4}" type="datetime1">
              <a:rPr lang="zh-CN" altLang="en-US" smtClean="0"/>
              <a:t>16/9/10</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9" name="灯片编号占位符 5"/>
          <p:cNvSpPr>
            <a:spLocks noGrp="1"/>
          </p:cNvSpPr>
          <p:nvPr>
            <p:ph type="sldNum" sz="quarter" idx="12"/>
          </p:nvPr>
        </p:nvSpPr>
        <p:spPr/>
        <p:txBody>
          <a:bodyPr/>
          <a:lstStyle>
            <a:lvl1pPr>
              <a:defRPr/>
            </a:lvl1pPr>
          </a:lstStyle>
          <a:p>
            <a:pPr>
              <a:defRPr/>
            </a:pPr>
            <a:fld id="{B8ABDA34-23F0-434E-B704-1C673B17CEA3}"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6103A86A-8D79-4142-B719-F16A658F145D}" type="datetime1">
              <a:rPr lang="zh-CN" altLang="en-US" smtClean="0"/>
              <a:t>16/9/10</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endParaRPr lang="zh-CN" altLang="en-US" dirty="0"/>
          </a:p>
        </p:txBody>
      </p:sp>
      <p:sp>
        <p:nvSpPr>
          <p:cNvPr id="5" name="灯片编号占位符 5"/>
          <p:cNvSpPr>
            <a:spLocks noGrp="1"/>
          </p:cNvSpPr>
          <p:nvPr>
            <p:ph type="sldNum" sz="quarter" idx="12"/>
          </p:nvPr>
        </p:nvSpPr>
        <p:spPr/>
        <p:txBody>
          <a:bodyPr/>
          <a:lstStyle>
            <a:lvl1pPr>
              <a:defRPr/>
            </a:lvl1pPr>
          </a:lstStyle>
          <a:p>
            <a:pPr>
              <a:defRPr/>
            </a:pPr>
            <a:fld id="{C31C9F3F-9D79-4DB1-BD1C-E00DF3FE34D6}"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C8594600-CF10-3E4C-93E7-3C269B444DC7}" type="datetime1">
              <a:rPr lang="zh-CN" altLang="en-US" smtClean="0"/>
              <a:t>16/9/10</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4" name="灯片编号占位符 5"/>
          <p:cNvSpPr>
            <a:spLocks noGrp="1"/>
          </p:cNvSpPr>
          <p:nvPr>
            <p:ph type="sldNum" sz="quarter" idx="12"/>
          </p:nvPr>
        </p:nvSpPr>
        <p:spPr/>
        <p:txBody>
          <a:bodyPr/>
          <a:lstStyle>
            <a:lvl1pPr>
              <a:defRPr/>
            </a:lvl1pPr>
          </a:lstStyle>
          <a:p>
            <a:pPr>
              <a:defRPr/>
            </a:pPr>
            <a:fld id="{3AEE19B0-8EEA-42B8-93F2-7F04AB43969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9B527F2-E8E1-7A4C-ADDB-67B50DCE243B}" type="datetime1">
              <a:rPr lang="zh-CN" altLang="en-US" smtClean="0"/>
              <a:t>16/9/10</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7" name="灯片编号占位符 5"/>
          <p:cNvSpPr>
            <a:spLocks noGrp="1"/>
          </p:cNvSpPr>
          <p:nvPr>
            <p:ph type="sldNum" sz="quarter" idx="12"/>
          </p:nvPr>
        </p:nvSpPr>
        <p:spPr/>
        <p:txBody>
          <a:bodyPr/>
          <a:lstStyle>
            <a:lvl1pPr>
              <a:defRPr/>
            </a:lvl1pPr>
          </a:lstStyle>
          <a:p>
            <a:pPr>
              <a:defRPr/>
            </a:pPr>
            <a:fld id="{9FBC6F68-807F-4B5F-AAED-4A2BC6F3159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0D4B9EF5-0E85-5944-883D-8CCC7ADD8DE3}" type="datetime1">
              <a:rPr lang="zh-CN" altLang="en-US" smtClean="0"/>
              <a:t>16/9/10</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7" name="灯片编号占位符 5"/>
          <p:cNvSpPr>
            <a:spLocks noGrp="1"/>
          </p:cNvSpPr>
          <p:nvPr>
            <p:ph type="sldNum" sz="quarter" idx="12"/>
          </p:nvPr>
        </p:nvSpPr>
        <p:spPr/>
        <p:txBody>
          <a:bodyPr/>
          <a:lstStyle>
            <a:lvl1pPr>
              <a:defRPr/>
            </a:lvl1pPr>
          </a:lstStyle>
          <a:p>
            <a:pPr>
              <a:defRPr/>
            </a:pPr>
            <a:fld id="{9370A0A3-3B05-4EBD-8AD5-C3EDC3B8E9F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D200732-AA39-DE45-8126-0066CB9CDD4F}" type="datetime1">
              <a:rPr lang="zh-CN" altLang="en-US" smtClean="0"/>
              <a:t>16/9/10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87CC54A-62B9-4E73-B71E-38F420E9186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oleObject" Target="../embeddings/oleObject4.bin"/><Relationship Id="rId7" Type="http://schemas.openxmlformats.org/officeDocument/2006/relationships/image" Target="../media/image16.emf"/><Relationship Id="rId8" Type="http://schemas.openxmlformats.org/officeDocument/2006/relationships/oleObject" Target="../embeddings/oleObject5.bin"/><Relationship Id="rId9" Type="http://schemas.openxmlformats.org/officeDocument/2006/relationships/image" Target="../media/image1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wmf"/><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6.bin"/><Relationship Id="rId5" Type="http://schemas.openxmlformats.org/officeDocument/2006/relationships/image" Target="../media/image26.emf"/><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oleObject" Target="../embeddings/oleObject7.bin"/><Relationship Id="rId9" Type="http://schemas.openxmlformats.org/officeDocument/2006/relationships/image" Target="../media/image27.emf"/><Relationship Id="rId10" Type="http://schemas.openxmlformats.org/officeDocument/2006/relationships/oleObject" Target="../embeddings/oleObject8.bin"/><Relationship Id="rId11" Type="http://schemas.openxmlformats.org/officeDocument/2006/relationships/image" Target="../media/image2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9.bin"/><Relationship Id="rId5" Type="http://schemas.openxmlformats.org/officeDocument/2006/relationships/image" Target="../media/image31.emf"/><Relationship Id="rId6" Type="http://schemas.openxmlformats.org/officeDocument/2006/relationships/image" Target="../media/image32.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36.emf"/></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10.bin"/><Relationship Id="rId5" Type="http://schemas.openxmlformats.org/officeDocument/2006/relationships/image" Target="../media/image37.wmf"/><Relationship Id="rId6" Type="http://schemas.openxmlformats.org/officeDocument/2006/relationships/oleObject" Target="../embeddings/oleObject11.bin"/><Relationship Id="rId7" Type="http://schemas.openxmlformats.org/officeDocument/2006/relationships/image" Target="../media/image38.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12.bin"/><Relationship Id="rId5" Type="http://schemas.openxmlformats.org/officeDocument/2006/relationships/image" Target="../media/image44.wmf"/><Relationship Id="rId6" Type="http://schemas.openxmlformats.org/officeDocument/2006/relationships/oleObject" Target="../embeddings/oleObject13.bin"/><Relationship Id="rId7" Type="http://schemas.openxmlformats.org/officeDocument/2006/relationships/image" Target="../media/image45.wmf"/><Relationship Id="rId8" Type="http://schemas.openxmlformats.org/officeDocument/2006/relationships/oleObject" Target="../embeddings/oleObject14.bin"/><Relationship Id="rId9" Type="http://schemas.openxmlformats.org/officeDocument/2006/relationships/image" Target="../media/image4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oleObject" Target="../embeddings/oleObject15.bin"/><Relationship Id="rId5" Type="http://schemas.openxmlformats.org/officeDocument/2006/relationships/image" Target="../media/image9.emf"/><Relationship Id="rId6" Type="http://schemas.openxmlformats.org/officeDocument/2006/relationships/oleObject" Target="../embeddings/oleObject16.bin"/><Relationship Id="rId7" Type="http://schemas.openxmlformats.org/officeDocument/2006/relationships/image" Target="../media/image52.emf"/><Relationship Id="rId8" Type="http://schemas.openxmlformats.org/officeDocument/2006/relationships/oleObject" Target="../embeddings/oleObject17.bin"/><Relationship Id="rId9" Type="http://schemas.openxmlformats.org/officeDocument/2006/relationships/image" Target="../media/image16.emf"/><Relationship Id="rId10" Type="http://schemas.openxmlformats.org/officeDocument/2006/relationships/oleObject" Target="../embeddings/oleObject18.bin"/><Relationship Id="rId11" Type="http://schemas.openxmlformats.org/officeDocument/2006/relationships/image" Target="../media/image1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oleObject" Target="../embeddings/oleObject19.bin"/><Relationship Id="rId5" Type="http://schemas.openxmlformats.org/officeDocument/2006/relationships/image" Target="../media/image53.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jpeg"/><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emf"/><Relationship Id="rId5" Type="http://schemas.openxmlformats.org/officeDocument/2006/relationships/oleObject" Target="../embeddings/oleObject1.bin"/><Relationship Id="rId6"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wmf"/><Relationship Id="rId7" Type="http://schemas.openxmlformats.org/officeDocument/2006/relationships/image" Target="../media/image13.png"/><Relationship Id="rId8" Type="http://schemas.openxmlformats.org/officeDocument/2006/relationships/oleObject" Target="../embeddings/oleObject2.bin"/><Relationship Id="rId9"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3.bin"/><Relationship Id="rId5" Type="http://schemas.openxmlformats.org/officeDocument/2006/relationships/image" Target="../media/image14.emf"/><Relationship Id="rId6" Type="http://schemas.openxmlformats.org/officeDocument/2006/relationships/image" Target="../media/image15.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extBox 3"/>
          <p:cNvSpPr txBox="1">
            <a:spLocks noChangeArrowheads="1"/>
          </p:cNvSpPr>
          <p:nvPr/>
        </p:nvSpPr>
        <p:spPr bwMode="auto">
          <a:xfrm>
            <a:off x="899592" y="1700808"/>
            <a:ext cx="5286375" cy="923330"/>
          </a:xfrm>
          <a:prstGeom prst="rect">
            <a:avLst/>
          </a:prstGeom>
          <a:noFill/>
          <a:ln w="9525">
            <a:noFill/>
            <a:miter lim="800000"/>
            <a:headEnd/>
            <a:tailEnd/>
          </a:ln>
        </p:spPr>
        <p:txBody>
          <a:bodyPr>
            <a:spAutoFit/>
          </a:bodyPr>
          <a:lstStyle/>
          <a:p>
            <a:r>
              <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rPr>
              <a:t>数字图像处理</a:t>
            </a:r>
          </a:p>
        </p:txBody>
      </p:sp>
      <p:sp>
        <p:nvSpPr>
          <p:cNvPr id="2051" name="TextBox 4"/>
          <p:cNvSpPr txBox="1">
            <a:spLocks noChangeArrowheads="1"/>
          </p:cNvSpPr>
          <p:nvPr/>
        </p:nvSpPr>
        <p:spPr bwMode="auto">
          <a:xfrm>
            <a:off x="3779912" y="3212976"/>
            <a:ext cx="3456384" cy="1631216"/>
          </a:xfrm>
          <a:prstGeom prst="rect">
            <a:avLst/>
          </a:prstGeom>
          <a:noFill/>
          <a:ln w="9525">
            <a:noFill/>
            <a:miter lim="800000"/>
            <a:headEnd/>
            <a:tailEnd/>
          </a:ln>
        </p:spPr>
        <p:txBody>
          <a:bodyPr wrap="square">
            <a:spAutoFit/>
          </a:bodyPr>
          <a:lstStyle/>
          <a:p>
            <a:r>
              <a:rPr lang="zh-CN" altLang="en-US" sz="4400" dirty="0">
                <a:solidFill>
                  <a:schemeClr val="bg1"/>
                </a:solidFill>
                <a:latin typeface="Weibei SC Bold"/>
                <a:ea typeface="华文隶书"/>
                <a:cs typeface="Weibei SC Bold"/>
              </a:rPr>
              <a:t>第</a:t>
            </a:r>
            <a:r>
              <a:rPr lang="en-US" altLang="zh-CN" sz="4400" dirty="0">
                <a:solidFill>
                  <a:schemeClr val="bg1"/>
                </a:solidFill>
                <a:latin typeface="Weibei SC Bold"/>
                <a:ea typeface="华文隶书"/>
                <a:cs typeface="Weibei SC Bold"/>
              </a:rPr>
              <a:t>3</a:t>
            </a:r>
            <a:r>
              <a:rPr lang="zh-CN" altLang="en-US" sz="4400" dirty="0">
                <a:solidFill>
                  <a:schemeClr val="bg1"/>
                </a:solidFill>
                <a:latin typeface="Weibei SC Bold"/>
                <a:ea typeface="华文隶书"/>
                <a:cs typeface="Weibei SC Bold"/>
              </a:rPr>
              <a:t>讲</a:t>
            </a:r>
            <a:endParaRPr lang="en-US" altLang="zh-CN" sz="2400" dirty="0">
              <a:solidFill>
                <a:schemeClr val="bg1"/>
              </a:solidFill>
              <a:latin typeface="Weibei SC Bold"/>
              <a:ea typeface="华文隶书"/>
              <a:cs typeface="Weibei SC Bold"/>
            </a:endParaRPr>
          </a:p>
          <a:p>
            <a:endParaRPr lang="en-US" altLang="zh-CN" sz="2800" dirty="0">
              <a:solidFill>
                <a:schemeClr val="bg1"/>
              </a:solidFill>
              <a:latin typeface="Weibei SC Bold"/>
              <a:ea typeface="华文隶书"/>
              <a:cs typeface="Weibei SC Bold"/>
            </a:endParaRPr>
          </a:p>
          <a:p>
            <a:r>
              <a:rPr lang="zh-CN" altLang="en-US" sz="2800" dirty="0">
                <a:solidFill>
                  <a:schemeClr val="bg1"/>
                </a:solidFill>
                <a:latin typeface="Weibei SC Bold"/>
                <a:ea typeface="华文隶书"/>
                <a:cs typeface="Weibei SC Bold"/>
              </a:rPr>
              <a:t>图像的</a:t>
            </a:r>
            <a:r>
              <a:rPr lang="zh-CN" altLang="en-US" sz="2400" dirty="0">
                <a:solidFill>
                  <a:schemeClr val="bg1"/>
                </a:solidFill>
                <a:latin typeface="Weibei SC Bold"/>
                <a:ea typeface="华文隶书"/>
                <a:cs typeface="Weibei SC Bold"/>
              </a:rPr>
              <a:t>空域增强（</a:t>
            </a:r>
            <a:r>
              <a:rPr lang="en-US" altLang="zh-CN" sz="2400" dirty="0">
                <a:solidFill>
                  <a:schemeClr val="bg1"/>
                </a:solidFill>
                <a:latin typeface="Weibei SC Bold"/>
                <a:ea typeface="华文隶书"/>
                <a:cs typeface="Weibei SC Bold"/>
              </a:rPr>
              <a:t>I</a:t>
            </a:r>
            <a:r>
              <a:rPr lang="zh-CN" altLang="en-US" sz="2400" dirty="0">
                <a:solidFill>
                  <a:schemeClr val="bg1"/>
                </a:solidFill>
                <a:latin typeface="Weibei SC Bold"/>
                <a:ea typeface="华文隶书"/>
                <a:cs typeface="Weibei SC Bold"/>
              </a:rPr>
              <a:t>）</a:t>
            </a:r>
            <a:endParaRPr lang="en-US" altLang="zh-CN" sz="2400" dirty="0">
              <a:solidFill>
                <a:schemeClr val="bg1"/>
              </a:solidFill>
              <a:latin typeface="Weibei SC Bold"/>
              <a:ea typeface="华文隶书"/>
              <a:cs typeface="Weibei SC Bold"/>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pPr lvl="1"/>
            <a:r>
              <a:rPr kumimoji="1" lang="zh-CN" altLang="en-US" sz="2400" dirty="0"/>
              <a:t>对数变换扩大低端灰度差异，可以修正曝光不足</a:t>
            </a:r>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endParaRPr kumimoji="1" lang="en-US" altLang="zh-CN" sz="2400" dirty="0"/>
          </a:p>
          <a:p>
            <a:pPr lvl="1"/>
            <a:r>
              <a:rPr kumimoji="1" lang="zh-CN" altLang="en-US" sz="2400" dirty="0"/>
              <a:t>指数变换扩大高端灰度差异，可以修正曝光过度</a:t>
            </a:r>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10</a:t>
            </a:fld>
            <a:endParaRPr lang="zh-CN" altLang="en-US"/>
          </a:p>
        </p:txBody>
      </p:sp>
      <p:pic>
        <p:nvPicPr>
          <p:cNvPr id="7" name="图片 6"/>
          <p:cNvPicPr>
            <a:picLocks noChangeAspect="1"/>
          </p:cNvPicPr>
          <p:nvPr/>
        </p:nvPicPr>
        <p:blipFill>
          <a:blip r:embed="rId4"/>
          <a:stretch>
            <a:fillRect/>
          </a:stretch>
        </p:blipFill>
        <p:spPr>
          <a:xfrm>
            <a:off x="899592" y="1700808"/>
            <a:ext cx="6300192" cy="2047416"/>
          </a:xfrm>
          <a:prstGeom prst="rect">
            <a:avLst/>
          </a:prstGeom>
        </p:spPr>
      </p:pic>
      <p:pic>
        <p:nvPicPr>
          <p:cNvPr id="8" name="图片 7"/>
          <p:cNvPicPr>
            <a:picLocks noChangeAspect="1"/>
          </p:cNvPicPr>
          <p:nvPr/>
        </p:nvPicPr>
        <p:blipFill>
          <a:blip r:embed="rId5"/>
          <a:stretch>
            <a:fillRect/>
          </a:stretch>
        </p:blipFill>
        <p:spPr>
          <a:xfrm>
            <a:off x="899592" y="4293096"/>
            <a:ext cx="6336704" cy="2046570"/>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657051536"/>
              </p:ext>
            </p:extLst>
          </p:nvPr>
        </p:nvGraphicFramePr>
        <p:xfrm>
          <a:off x="7308304" y="2636912"/>
          <a:ext cx="1520553" cy="487418"/>
        </p:xfrm>
        <a:graphic>
          <a:graphicData uri="http://schemas.openxmlformats.org/presentationml/2006/ole">
            <mc:AlternateContent xmlns:mc="http://schemas.openxmlformats.org/markup-compatibility/2006">
              <mc:Choice xmlns:v="urn:schemas-microsoft-com:vml" Requires="v">
                <p:oleObj spid="_x0000_s4188" name="Equation" r:id="rId6" imgW="1371600" imgH="419100" progId="Equation.DSMT4">
                  <p:embed/>
                </p:oleObj>
              </mc:Choice>
              <mc:Fallback>
                <p:oleObj name="Equation" r:id="rId6" imgW="1371600" imgH="419100" progId="Equation.DSMT4">
                  <p:embed/>
                  <p:pic>
                    <p:nvPicPr>
                      <p:cNvPr id="0" name=""/>
                      <p:cNvPicPr/>
                      <p:nvPr/>
                    </p:nvPicPr>
                    <p:blipFill>
                      <a:blip r:embed="rId7"/>
                      <a:stretch>
                        <a:fillRect/>
                      </a:stretch>
                    </p:blipFill>
                    <p:spPr>
                      <a:xfrm>
                        <a:off x="7308304" y="2636912"/>
                        <a:ext cx="1520553" cy="4874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75249401"/>
              </p:ext>
            </p:extLst>
          </p:nvPr>
        </p:nvGraphicFramePr>
        <p:xfrm>
          <a:off x="7524328" y="4941168"/>
          <a:ext cx="1258114" cy="703536"/>
        </p:xfrm>
        <a:graphic>
          <a:graphicData uri="http://schemas.openxmlformats.org/presentationml/2006/ole">
            <mc:AlternateContent xmlns:mc="http://schemas.openxmlformats.org/markup-compatibility/2006">
              <mc:Choice xmlns:v="urn:schemas-microsoft-com:vml" Requires="v">
                <p:oleObj spid="_x0000_s4189" name="Equation" r:id="rId8" imgW="787400" imgH="419100" progId="Equation.DSMT4">
                  <p:embed/>
                </p:oleObj>
              </mc:Choice>
              <mc:Fallback>
                <p:oleObj name="Equation" r:id="rId8" imgW="787400" imgH="419100" progId="Equation.DSMT4">
                  <p:embed/>
                  <p:pic>
                    <p:nvPicPr>
                      <p:cNvPr id="0" name=""/>
                      <p:cNvPicPr/>
                      <p:nvPr/>
                    </p:nvPicPr>
                    <p:blipFill>
                      <a:blip r:embed="rId9"/>
                      <a:stretch>
                        <a:fillRect/>
                      </a:stretch>
                    </p:blipFill>
                    <p:spPr>
                      <a:xfrm>
                        <a:off x="7524328" y="4941168"/>
                        <a:ext cx="1258114" cy="703536"/>
                      </a:xfrm>
                      <a:prstGeom prst="rect">
                        <a:avLst/>
                      </a:prstGeom>
                    </p:spPr>
                  </p:pic>
                </p:oleObj>
              </mc:Fallback>
            </mc:AlternateContent>
          </a:graphicData>
        </a:graphic>
      </p:graphicFrame>
    </p:spTree>
    <p:extLst>
      <p:ext uri="{BB962C8B-B14F-4D97-AF65-F5344CB8AC3E}">
        <p14:creationId xmlns:p14="http://schemas.microsoft.com/office/powerpoint/2010/main" val="16608413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r>
              <a:rPr kumimoji="1" lang="en-US" altLang="en-US" sz="2800" dirty="0"/>
              <a:t>阶梯量化</a:t>
            </a:r>
          </a:p>
          <a:p>
            <a:pPr lvl="1">
              <a:lnSpc>
                <a:spcPct val="125000"/>
              </a:lnSpc>
              <a:spcBef>
                <a:spcPts val="600"/>
              </a:spcBef>
            </a:pPr>
            <a:r>
              <a:rPr lang="zh-CN" altLang="en-US" sz="2400" dirty="0"/>
              <a:t>将图像灰度分阶段量化成较少的级数</a:t>
            </a:r>
          </a:p>
          <a:p>
            <a:pPr lvl="1">
              <a:lnSpc>
                <a:spcPct val="125000"/>
              </a:lnSpc>
              <a:spcBef>
                <a:spcPts val="600"/>
              </a:spcBef>
            </a:pPr>
            <a:r>
              <a:rPr lang="zh-CN" altLang="en-US" sz="2400" dirty="0"/>
              <a:t>获得数据量压缩的效果 </a:t>
            </a:r>
          </a:p>
          <a:p>
            <a:pPr lvl="2"/>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11</a:t>
            </a:fld>
            <a:endParaRPr lang="zh-CN" altLang="en-US"/>
          </a:p>
        </p:txBody>
      </p:sp>
      <p:pic>
        <p:nvPicPr>
          <p:cNvPr id="7" name="Picture 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3429000"/>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139" y="3439790"/>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202" y="3429000"/>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7005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r>
              <a:rPr kumimoji="1" lang="zh-CN" altLang="en-US" dirty="0"/>
              <a:t>阈值切分</a:t>
            </a:r>
            <a:endParaRPr kumimoji="1" lang="en-US" altLang="zh-CN" dirty="0"/>
          </a:p>
          <a:p>
            <a:pPr lvl="1"/>
            <a:r>
              <a:rPr lang="zh-CN" altLang="en-US" dirty="0"/>
              <a:t>增强图只剩下</a:t>
            </a:r>
            <a:r>
              <a:rPr lang="en-US" altLang="zh-CN" dirty="0"/>
              <a:t>2</a:t>
            </a:r>
            <a:r>
              <a:rPr lang="zh-CN" altLang="en-US" dirty="0"/>
              <a:t>个灰度级，对比度最大但细节全丢失了 </a:t>
            </a:r>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12</a:t>
            </a:fld>
            <a:endParaRPr lang="zh-CN" altLang="en-US"/>
          </a:p>
        </p:txBody>
      </p:sp>
      <p:pic>
        <p:nvPicPr>
          <p:cNvPr id="7"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212976"/>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210" y="3212976"/>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122" y="3212976"/>
            <a:ext cx="23399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25210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pPr lvl="1"/>
            <a:r>
              <a:rPr kumimoji="1" lang="zh-CN" altLang="en-US" sz="2400" dirty="0"/>
              <a:t>伽马变换</a:t>
            </a:r>
            <a:endParaRPr kumimoji="1" lang="en-US" altLang="zh-CN" sz="2400" dirty="0"/>
          </a:p>
          <a:p>
            <a:pPr lvl="2"/>
            <a:r>
              <a:rPr kumimoji="1" lang="el-GR" altLang="zh-CN" sz="2000" dirty="0"/>
              <a:t>γ</a:t>
            </a:r>
            <a:r>
              <a:rPr kumimoji="1" lang="zh-CN" altLang="en-US" sz="2000" dirty="0"/>
              <a:t>大于</a:t>
            </a:r>
            <a:r>
              <a:rPr kumimoji="1" lang="en-US" altLang="zh-CN" sz="2000" dirty="0"/>
              <a:t>1</a:t>
            </a:r>
            <a:r>
              <a:rPr kumimoji="1" lang="zh-CN" altLang="en-US" sz="2000" dirty="0"/>
              <a:t>，变换曲线为凹曲线，对比度调整效果类似指数变换，可以对曝光过度进行修正</a:t>
            </a:r>
            <a:endParaRPr kumimoji="1" lang="en-US" altLang="zh-CN" sz="2000" dirty="0"/>
          </a:p>
          <a:p>
            <a:pPr lvl="2"/>
            <a:r>
              <a:rPr kumimoji="1" lang="el-GR" altLang="zh-CN" sz="2000" dirty="0"/>
              <a:t>γ</a:t>
            </a:r>
            <a:r>
              <a:rPr kumimoji="1" lang="zh-CN" altLang="en-US" sz="2000" dirty="0"/>
              <a:t>小于</a:t>
            </a:r>
            <a:r>
              <a:rPr kumimoji="1" lang="en-US" altLang="zh-CN" sz="2000" dirty="0"/>
              <a:t>1</a:t>
            </a:r>
            <a:r>
              <a:rPr kumimoji="1" lang="zh-CN" altLang="en-US" sz="2000" dirty="0"/>
              <a:t>，变换曲线为凸曲线，对比度调整效果类似对数变换，可以对曝光不足进行修正</a:t>
            </a:r>
            <a:endParaRPr kumimoji="1" lang="en-US" altLang="zh-CN" sz="2000" dirty="0"/>
          </a:p>
          <a:p>
            <a:pPr lvl="2"/>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13</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922945667"/>
              </p:ext>
            </p:extLst>
          </p:nvPr>
        </p:nvGraphicFramePr>
        <p:xfrm>
          <a:off x="2843808" y="1196752"/>
          <a:ext cx="1296144" cy="432048"/>
        </p:xfrm>
        <a:graphic>
          <a:graphicData uri="http://schemas.openxmlformats.org/presentationml/2006/ole">
            <mc:AlternateContent xmlns:mc="http://schemas.openxmlformats.org/markup-compatibility/2006">
              <mc:Choice xmlns:v="urn:schemas-microsoft-com:vml" Requires="v">
                <p:oleObj spid="_x0000_s7298" name="Equation" r:id="rId4" imgW="508000" imgH="190500" progId="Equation.DSMT4">
                  <p:embed/>
                </p:oleObj>
              </mc:Choice>
              <mc:Fallback>
                <p:oleObj name="Equation" r:id="rId4" imgW="508000" imgH="190500" progId="Equation.DSMT4">
                  <p:embed/>
                  <p:pic>
                    <p:nvPicPr>
                      <p:cNvPr id="0" name=""/>
                      <p:cNvPicPr/>
                      <p:nvPr/>
                    </p:nvPicPr>
                    <p:blipFill>
                      <a:blip r:embed="rId5"/>
                      <a:stretch>
                        <a:fillRect/>
                      </a:stretch>
                    </p:blipFill>
                    <p:spPr>
                      <a:xfrm>
                        <a:off x="2843808" y="1196752"/>
                        <a:ext cx="1296144" cy="432048"/>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755576" y="4752520"/>
            <a:ext cx="5354266" cy="1700816"/>
          </a:xfrm>
          <a:prstGeom prst="rect">
            <a:avLst/>
          </a:prstGeom>
        </p:spPr>
      </p:pic>
      <p:pic>
        <p:nvPicPr>
          <p:cNvPr id="9" name="图片 8"/>
          <p:cNvPicPr>
            <a:picLocks noChangeAspect="1"/>
          </p:cNvPicPr>
          <p:nvPr/>
        </p:nvPicPr>
        <p:blipFill>
          <a:blip r:embed="rId7"/>
          <a:stretch>
            <a:fillRect/>
          </a:stretch>
        </p:blipFill>
        <p:spPr>
          <a:xfrm>
            <a:off x="755576" y="2996952"/>
            <a:ext cx="5364088" cy="1721806"/>
          </a:xfrm>
          <a:prstGeom prst="rect">
            <a:avLst/>
          </a:prstGeom>
        </p:spPr>
      </p:pic>
      <p:graphicFrame>
        <p:nvGraphicFramePr>
          <p:cNvPr id="10" name="对象 9"/>
          <p:cNvGraphicFramePr>
            <a:graphicFrameLocks noChangeAspect="1"/>
          </p:cNvGraphicFramePr>
          <p:nvPr>
            <p:extLst>
              <p:ext uri="{D42A27DB-BD31-4B8C-83A1-F6EECF244321}">
                <p14:modId xmlns:p14="http://schemas.microsoft.com/office/powerpoint/2010/main" val="4186419459"/>
              </p:ext>
            </p:extLst>
          </p:nvPr>
        </p:nvGraphicFramePr>
        <p:xfrm>
          <a:off x="6660232" y="3429000"/>
          <a:ext cx="1456060" cy="679326"/>
        </p:xfrm>
        <a:graphic>
          <a:graphicData uri="http://schemas.openxmlformats.org/presentationml/2006/ole">
            <mc:AlternateContent xmlns:mc="http://schemas.openxmlformats.org/markup-compatibility/2006">
              <mc:Choice xmlns:v="urn:schemas-microsoft-com:vml" Requires="v">
                <p:oleObj spid="_x0000_s7299" name="Equation" r:id="rId8" imgW="711200" imgH="393700" progId="Equation.DSMT4">
                  <p:embed/>
                </p:oleObj>
              </mc:Choice>
              <mc:Fallback>
                <p:oleObj name="Equation" r:id="rId8" imgW="711200" imgH="393700" progId="Equation.DSMT4">
                  <p:embed/>
                  <p:pic>
                    <p:nvPicPr>
                      <p:cNvPr id="0" name=""/>
                      <p:cNvPicPr/>
                      <p:nvPr/>
                    </p:nvPicPr>
                    <p:blipFill>
                      <a:blip r:embed="rId9"/>
                      <a:stretch>
                        <a:fillRect/>
                      </a:stretch>
                    </p:blipFill>
                    <p:spPr>
                      <a:xfrm>
                        <a:off x="6660232" y="3429000"/>
                        <a:ext cx="1456060" cy="679326"/>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81186846"/>
              </p:ext>
            </p:extLst>
          </p:nvPr>
        </p:nvGraphicFramePr>
        <p:xfrm>
          <a:off x="6804248" y="5301208"/>
          <a:ext cx="1296144" cy="359817"/>
        </p:xfrm>
        <a:graphic>
          <a:graphicData uri="http://schemas.openxmlformats.org/presentationml/2006/ole">
            <mc:AlternateContent xmlns:mc="http://schemas.openxmlformats.org/markup-compatibility/2006">
              <mc:Choice xmlns:v="urn:schemas-microsoft-com:vml" Requires="v">
                <p:oleObj spid="_x0000_s7300" name="Equation" r:id="rId10" imgW="749300" imgH="190500" progId="Equation.DSMT4">
                  <p:embed/>
                </p:oleObj>
              </mc:Choice>
              <mc:Fallback>
                <p:oleObj name="Equation" r:id="rId10" imgW="749300" imgH="190500" progId="Equation.DSMT4">
                  <p:embed/>
                  <p:pic>
                    <p:nvPicPr>
                      <p:cNvPr id="0" name=""/>
                      <p:cNvPicPr/>
                      <p:nvPr/>
                    </p:nvPicPr>
                    <p:blipFill>
                      <a:blip r:embed="rId11"/>
                      <a:stretch>
                        <a:fillRect/>
                      </a:stretch>
                    </p:blipFill>
                    <p:spPr>
                      <a:xfrm>
                        <a:off x="6804248" y="5301208"/>
                        <a:ext cx="1296144" cy="359817"/>
                      </a:xfrm>
                      <a:prstGeom prst="rect">
                        <a:avLst/>
                      </a:prstGeom>
                    </p:spPr>
                  </p:pic>
                </p:oleObj>
              </mc:Fallback>
            </mc:AlternateContent>
          </a:graphicData>
        </a:graphic>
      </p:graphicFrame>
    </p:spTree>
    <p:extLst>
      <p:ext uri="{BB962C8B-B14F-4D97-AF65-F5344CB8AC3E}">
        <p14:creationId xmlns:p14="http://schemas.microsoft.com/office/powerpoint/2010/main" val="2317937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§3.2</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图像运算</a:t>
            </a:r>
          </a:p>
        </p:txBody>
      </p:sp>
      <p:sp>
        <p:nvSpPr>
          <p:cNvPr id="3" name="内容占位符 2"/>
          <p:cNvSpPr>
            <a:spLocks noGrp="1"/>
          </p:cNvSpPr>
          <p:nvPr>
            <p:ph idx="1"/>
          </p:nvPr>
        </p:nvSpPr>
        <p:spPr>
          <a:xfrm>
            <a:off x="457200" y="1196752"/>
            <a:ext cx="8229600" cy="5400600"/>
          </a:xfrm>
        </p:spPr>
        <p:txBody>
          <a:bodyPr/>
          <a:lstStyle/>
          <a:p>
            <a:r>
              <a:rPr kumimoji="1" lang="en-US" altLang="en-US" dirty="0"/>
              <a:t>算术运算</a:t>
            </a:r>
          </a:p>
          <a:p>
            <a:pPr lvl="1">
              <a:lnSpc>
                <a:spcPct val="130000"/>
              </a:lnSpc>
            </a:pPr>
            <a:r>
              <a:rPr kumimoji="1" lang="en-US" altLang="en-US" dirty="0" err="1"/>
              <a:t>图像之间的算术运算，其来自不同图像的像素p和q之间的基本运算包括</a:t>
            </a:r>
            <a:r>
              <a:rPr kumimoji="1" lang="en-US" altLang="en-US" dirty="0"/>
              <a:t>：</a:t>
            </a:r>
          </a:p>
          <a:p>
            <a:pPr marL="800100" lvl="2" indent="0">
              <a:lnSpc>
                <a:spcPct val="130000"/>
              </a:lnSpc>
              <a:spcBef>
                <a:spcPct val="30000"/>
              </a:spcBef>
              <a:buNone/>
            </a:pPr>
            <a:r>
              <a:rPr lang="en-US" altLang="zh-CN" sz="2800" dirty="0"/>
              <a:t>(1)</a:t>
            </a:r>
            <a:r>
              <a:rPr lang="zh-CN" altLang="en-US" sz="2800" dirty="0"/>
              <a:t>　加法：记为</a:t>
            </a:r>
            <a:r>
              <a:rPr lang="en-US" altLang="zh-CN" sz="2800" i="1" dirty="0"/>
              <a:t>p</a:t>
            </a:r>
            <a:r>
              <a:rPr lang="en-US" altLang="zh-CN" sz="2800" dirty="0"/>
              <a:t> + </a:t>
            </a:r>
            <a:r>
              <a:rPr lang="en-US" altLang="zh-CN" sz="2800" i="1" dirty="0"/>
              <a:t>q</a:t>
            </a:r>
            <a:endParaRPr lang="zh-CN" altLang="en-US" sz="2800" dirty="0"/>
          </a:p>
          <a:p>
            <a:pPr marL="800100" lvl="2" indent="0">
              <a:lnSpc>
                <a:spcPct val="130000"/>
              </a:lnSpc>
              <a:spcBef>
                <a:spcPct val="30000"/>
              </a:spcBef>
              <a:buNone/>
            </a:pPr>
            <a:r>
              <a:rPr lang="en-US" altLang="zh-CN" sz="2800" dirty="0"/>
              <a:t>(2)</a:t>
            </a:r>
            <a:r>
              <a:rPr lang="zh-CN" altLang="en-US" sz="2800" dirty="0"/>
              <a:t>　减法：记为</a:t>
            </a:r>
            <a:r>
              <a:rPr lang="en-US" altLang="zh-CN" sz="2800" i="1" dirty="0"/>
              <a:t>p</a:t>
            </a:r>
            <a:r>
              <a:rPr lang="en-US" altLang="zh-CN" sz="2800" dirty="0"/>
              <a:t> – </a:t>
            </a:r>
            <a:r>
              <a:rPr lang="en-US" altLang="zh-CN" sz="2800" i="1" dirty="0"/>
              <a:t>q</a:t>
            </a:r>
            <a:endParaRPr lang="zh-CN" altLang="en-US" sz="2800" dirty="0"/>
          </a:p>
          <a:p>
            <a:pPr marL="800100" lvl="2" indent="0">
              <a:lnSpc>
                <a:spcPct val="130000"/>
              </a:lnSpc>
              <a:spcBef>
                <a:spcPct val="30000"/>
              </a:spcBef>
              <a:buNone/>
            </a:pPr>
            <a:r>
              <a:rPr lang="en-US" altLang="zh-CN" sz="2800" dirty="0"/>
              <a:t>(3)</a:t>
            </a:r>
            <a:r>
              <a:rPr lang="zh-CN" altLang="en-US" sz="2800" dirty="0"/>
              <a:t>　乘法：记为</a:t>
            </a:r>
            <a:r>
              <a:rPr lang="en-US" altLang="zh-CN" sz="2800" i="1" dirty="0"/>
              <a:t>p </a:t>
            </a:r>
            <a:r>
              <a:rPr lang="zh-CN" altLang="en-US" sz="2800" i="1" dirty="0"/>
              <a:t>*</a:t>
            </a:r>
            <a:r>
              <a:rPr lang="en-US" altLang="zh-CN" sz="2800" i="1" dirty="0"/>
              <a:t> q</a:t>
            </a:r>
            <a:endParaRPr lang="zh-CN" altLang="en-US" sz="2800" dirty="0"/>
          </a:p>
          <a:p>
            <a:pPr marL="800100" lvl="2" indent="0">
              <a:lnSpc>
                <a:spcPct val="130000"/>
              </a:lnSpc>
              <a:spcBef>
                <a:spcPct val="30000"/>
              </a:spcBef>
              <a:buNone/>
            </a:pPr>
            <a:r>
              <a:rPr lang="en-US" altLang="zh-CN" sz="2800" dirty="0"/>
              <a:t>(4)</a:t>
            </a:r>
            <a:r>
              <a:rPr lang="zh-CN" altLang="en-US" sz="2800" dirty="0"/>
              <a:t>　除法：记为</a:t>
            </a:r>
            <a:r>
              <a:rPr lang="en-US" altLang="zh-CN" sz="2800" i="1" dirty="0"/>
              <a:t>p</a:t>
            </a:r>
            <a:r>
              <a:rPr lang="en-US" altLang="zh-CN" sz="2800" dirty="0"/>
              <a:t> ÷ </a:t>
            </a:r>
            <a:r>
              <a:rPr lang="en-US" altLang="zh-CN" sz="2800" i="1" dirty="0"/>
              <a:t>q</a:t>
            </a:r>
            <a:r>
              <a:rPr lang="zh-CN" altLang="en-US" sz="2800" dirty="0"/>
              <a:t> </a:t>
            </a:r>
            <a:endParaRPr lang="zh-CN" altLang="en-US" dirty="0"/>
          </a:p>
          <a:p>
            <a:pPr lvl="2"/>
            <a:endParaRPr kumimoji="1" lang="zh-CN" altLang="en-US" dirty="0"/>
          </a:p>
        </p:txBody>
      </p:sp>
      <p:sp>
        <p:nvSpPr>
          <p:cNvPr id="4" name="日期占位符 3"/>
          <p:cNvSpPr>
            <a:spLocks noGrp="1"/>
          </p:cNvSpPr>
          <p:nvPr>
            <p:ph type="dt" sz="half" idx="10"/>
          </p:nvPr>
        </p:nvSpPr>
        <p:spPr/>
        <p:txBody>
          <a:bodyPr/>
          <a:lstStyle/>
          <a:p>
            <a:pPr>
              <a:defRPr/>
            </a:pPr>
            <a:fld id="{BD3156C4-0000-D94E-B31F-7544BE73C1D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14</a:t>
            </a:fld>
            <a:endParaRPr lang="zh-CN" altLang="en-US"/>
          </a:p>
        </p:txBody>
      </p:sp>
    </p:spTree>
    <p:extLst>
      <p:ext uri="{BB962C8B-B14F-4D97-AF65-F5344CB8AC3E}">
        <p14:creationId xmlns:p14="http://schemas.microsoft.com/office/powerpoint/2010/main" val="115115706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§3.2</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图像运算</a:t>
            </a:r>
          </a:p>
        </p:txBody>
      </p:sp>
      <p:sp>
        <p:nvSpPr>
          <p:cNvPr id="3" name="内容占位符 2"/>
          <p:cNvSpPr>
            <a:spLocks noGrp="1"/>
          </p:cNvSpPr>
          <p:nvPr>
            <p:ph idx="1"/>
          </p:nvPr>
        </p:nvSpPr>
        <p:spPr>
          <a:xfrm>
            <a:off x="457200" y="1196752"/>
            <a:ext cx="8229600" cy="5400600"/>
          </a:xfrm>
        </p:spPr>
        <p:txBody>
          <a:bodyPr/>
          <a:lstStyle/>
          <a:p>
            <a:r>
              <a:rPr kumimoji="1" lang="en-US" altLang="en-US" dirty="0"/>
              <a:t>图像相加</a:t>
            </a:r>
          </a:p>
          <a:p>
            <a:pPr lvl="1"/>
            <a:r>
              <a:rPr kumimoji="1" lang="zh-CN" altLang="en-US" dirty="0"/>
              <a:t>基于加法运算的图像平均，可以消除随机噪声</a:t>
            </a:r>
            <a:endParaRPr kumimoji="1" lang="en-US" altLang="zh-CN" dirty="0"/>
          </a:p>
          <a:p>
            <a:pPr lvl="2"/>
            <a:r>
              <a:rPr kumimoji="1" lang="zh-CN" altLang="en-US" dirty="0"/>
              <a:t>如果采集的图像</a:t>
            </a:r>
            <a:r>
              <a:rPr kumimoji="1" lang="en-US" altLang="zh-CN" dirty="0"/>
              <a:t>g(</a:t>
            </a:r>
            <a:r>
              <a:rPr kumimoji="1" lang="en-US" altLang="zh-CN" dirty="0" err="1"/>
              <a:t>x,y</a:t>
            </a:r>
            <a:r>
              <a:rPr kumimoji="1" lang="en-US" altLang="zh-CN" dirty="0"/>
              <a:t>)</a:t>
            </a:r>
            <a:r>
              <a:rPr kumimoji="1" lang="zh-CN" altLang="en-US" dirty="0"/>
              <a:t>中除了真实信息</a:t>
            </a:r>
            <a:r>
              <a:rPr kumimoji="1" lang="en-US" altLang="zh-CN" dirty="0"/>
              <a:t>f(</a:t>
            </a:r>
            <a:r>
              <a:rPr kumimoji="1" lang="en-US" altLang="zh-CN" dirty="0" err="1"/>
              <a:t>x,y</a:t>
            </a:r>
            <a:r>
              <a:rPr kumimoji="1" lang="en-US" altLang="zh-CN" dirty="0"/>
              <a:t>)</a:t>
            </a:r>
            <a:r>
              <a:rPr kumimoji="1" lang="zh-CN" altLang="en-US" dirty="0"/>
              <a:t>，还有</a:t>
            </a:r>
            <a:r>
              <a:rPr kumimoji="1" lang="en-US" altLang="zh-CN" dirty="0"/>
              <a:t>0</a:t>
            </a:r>
            <a:r>
              <a:rPr kumimoji="1" lang="zh-CN" altLang="en-US" dirty="0"/>
              <a:t>均值的随机噪声</a:t>
            </a:r>
            <a:r>
              <a:rPr kumimoji="1" lang="en-US" altLang="zh-CN" dirty="0"/>
              <a:t>e(</a:t>
            </a:r>
            <a:r>
              <a:rPr kumimoji="1" lang="en-US" altLang="zh-CN" dirty="0" err="1"/>
              <a:t>x,y</a:t>
            </a:r>
            <a:r>
              <a:rPr kumimoji="1" lang="en-US" altLang="zh-CN" dirty="0"/>
              <a:t>)</a:t>
            </a:r>
            <a:r>
              <a:rPr kumimoji="1" lang="zh-CN" altLang="en-US" dirty="0"/>
              <a:t>。通过多图平均就可消除。</a:t>
            </a:r>
          </a:p>
        </p:txBody>
      </p:sp>
      <p:sp>
        <p:nvSpPr>
          <p:cNvPr id="4" name="日期占位符 3"/>
          <p:cNvSpPr>
            <a:spLocks noGrp="1"/>
          </p:cNvSpPr>
          <p:nvPr>
            <p:ph type="dt" sz="half" idx="10"/>
          </p:nvPr>
        </p:nvSpPr>
        <p:spPr/>
        <p:txBody>
          <a:bodyPr/>
          <a:lstStyle/>
          <a:p>
            <a:pPr>
              <a:defRPr/>
            </a:pPr>
            <a:fld id="{BD3156C4-0000-D94E-B31F-7544BE73C1D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15</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518869272"/>
              </p:ext>
            </p:extLst>
          </p:nvPr>
        </p:nvGraphicFramePr>
        <p:xfrm>
          <a:off x="971600" y="3140968"/>
          <a:ext cx="7226301" cy="766763"/>
        </p:xfrm>
        <a:graphic>
          <a:graphicData uri="http://schemas.openxmlformats.org/presentationml/2006/ole">
            <mc:AlternateContent xmlns:mc="http://schemas.openxmlformats.org/markup-compatibility/2006">
              <mc:Choice xmlns:v="urn:schemas-microsoft-com:vml" Requires="v">
                <p:oleObj spid="_x0000_s8238" name="Equation" r:id="rId4" imgW="3530600" imgH="444500" progId="Equation.DSMT4">
                  <p:embed/>
                </p:oleObj>
              </mc:Choice>
              <mc:Fallback>
                <p:oleObj name="Equation" r:id="rId4" imgW="3530600" imgH="444500" progId="Equation.DSMT4">
                  <p:embed/>
                  <p:pic>
                    <p:nvPicPr>
                      <p:cNvPr id="0" name=""/>
                      <p:cNvPicPr/>
                      <p:nvPr/>
                    </p:nvPicPr>
                    <p:blipFill>
                      <a:blip r:embed="rId5"/>
                      <a:stretch>
                        <a:fillRect/>
                      </a:stretch>
                    </p:blipFill>
                    <p:spPr>
                      <a:xfrm>
                        <a:off x="971600" y="3140968"/>
                        <a:ext cx="7226301" cy="766763"/>
                      </a:xfrm>
                      <a:prstGeom prst="rect">
                        <a:avLst/>
                      </a:prstGeom>
                    </p:spPr>
                  </p:pic>
                </p:oleObj>
              </mc:Fallback>
            </mc:AlternateContent>
          </a:graphicData>
        </a:graphic>
      </p:graphicFrame>
      <p:pic>
        <p:nvPicPr>
          <p:cNvPr id="9" name="Picture 4"/>
          <p:cNvPicPr>
            <a:picLocks noChangeAspect="1" noChangeArrowheads="1"/>
          </p:cNvPicPr>
          <p:nvPr/>
        </p:nvPicPr>
        <p:blipFill>
          <a:blip r:embed="rId6">
            <a:clrChange>
              <a:clrFrom>
                <a:srgbClr val="CCCCCC"/>
              </a:clrFrom>
              <a:clrTo>
                <a:srgbClr val="CCCCCC">
                  <a:alpha val="0"/>
                </a:srgbClr>
              </a:clrTo>
            </a:clrChange>
            <a:extLst>
              <a:ext uri="{28A0092B-C50C-407E-A947-70E740481C1C}">
                <a14:useLocalDpi xmlns:a14="http://schemas.microsoft.com/office/drawing/2010/main" val="0"/>
              </a:ext>
            </a:extLst>
          </a:blip>
          <a:srcRect/>
          <a:stretch>
            <a:fillRect/>
          </a:stretch>
        </p:blipFill>
        <p:spPr bwMode="auto">
          <a:xfrm>
            <a:off x="611560" y="3933056"/>
            <a:ext cx="7780026" cy="248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9928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§3.2</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图像运算</a:t>
            </a:r>
          </a:p>
        </p:txBody>
      </p:sp>
      <p:sp>
        <p:nvSpPr>
          <p:cNvPr id="3" name="内容占位符 2"/>
          <p:cNvSpPr>
            <a:spLocks noGrp="1"/>
          </p:cNvSpPr>
          <p:nvPr>
            <p:ph idx="1"/>
          </p:nvPr>
        </p:nvSpPr>
        <p:spPr>
          <a:xfrm>
            <a:off x="457200" y="1196752"/>
            <a:ext cx="8229600" cy="5400600"/>
          </a:xfrm>
        </p:spPr>
        <p:txBody>
          <a:bodyPr/>
          <a:lstStyle/>
          <a:p>
            <a:r>
              <a:rPr kumimoji="1" lang="zh-CN" altLang="en-US" dirty="0"/>
              <a:t>图像相减，检测差异</a:t>
            </a:r>
          </a:p>
        </p:txBody>
      </p:sp>
      <p:sp>
        <p:nvSpPr>
          <p:cNvPr id="4" name="日期占位符 3"/>
          <p:cNvSpPr>
            <a:spLocks noGrp="1"/>
          </p:cNvSpPr>
          <p:nvPr>
            <p:ph type="dt" sz="half" idx="10"/>
          </p:nvPr>
        </p:nvSpPr>
        <p:spPr/>
        <p:txBody>
          <a:bodyPr/>
          <a:lstStyle/>
          <a:p>
            <a:pPr>
              <a:defRPr/>
            </a:pPr>
            <a:fld id="{BD3156C4-0000-D94E-B31F-7544BE73C1D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16</a:t>
            </a:fld>
            <a:endParaRPr lang="zh-CN" altLang="en-US"/>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914400"/>
            <a:ext cx="2647950" cy="265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657600"/>
            <a:ext cx="2649538"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438400"/>
            <a:ext cx="293211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22381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§3.2</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图像运算</a:t>
            </a:r>
          </a:p>
        </p:txBody>
      </p:sp>
      <p:sp>
        <p:nvSpPr>
          <p:cNvPr id="3" name="内容占位符 2"/>
          <p:cNvSpPr>
            <a:spLocks noGrp="1"/>
          </p:cNvSpPr>
          <p:nvPr>
            <p:ph idx="1"/>
          </p:nvPr>
        </p:nvSpPr>
        <p:spPr>
          <a:xfrm>
            <a:off x="457200" y="1196752"/>
            <a:ext cx="8229600" cy="5400600"/>
          </a:xfrm>
        </p:spPr>
        <p:txBody>
          <a:bodyPr/>
          <a:lstStyle/>
          <a:p>
            <a:pPr>
              <a:lnSpc>
                <a:spcPct val="80000"/>
              </a:lnSpc>
            </a:pPr>
            <a:r>
              <a:rPr kumimoji="1" lang="zh-CN" altLang="en-US" sz="2800" dirty="0"/>
              <a:t>逻辑运算</a:t>
            </a:r>
            <a:endParaRPr kumimoji="1" lang="en-US" altLang="zh-CN" sz="2800" dirty="0"/>
          </a:p>
          <a:p>
            <a:pPr lvl="1">
              <a:lnSpc>
                <a:spcPct val="80000"/>
              </a:lnSpc>
            </a:pPr>
            <a:r>
              <a:rPr kumimoji="1" lang="zh-CN" altLang="en-US" sz="2400" dirty="0"/>
              <a:t>一般只可以用于二值（</a:t>
            </a:r>
            <a:r>
              <a:rPr kumimoji="1" lang="en-US" altLang="zh-CN" sz="2400" dirty="0"/>
              <a:t>0-1</a:t>
            </a:r>
            <a:r>
              <a:rPr kumimoji="1" lang="zh-CN" altLang="en-US" sz="2400" dirty="0"/>
              <a:t>）图像</a:t>
            </a:r>
            <a:endParaRPr kumimoji="1" lang="en-US" altLang="zh-CN" sz="2400" dirty="0"/>
          </a:p>
          <a:p>
            <a:pPr lvl="1">
              <a:lnSpc>
                <a:spcPct val="80000"/>
              </a:lnSpc>
            </a:pPr>
            <a:r>
              <a:rPr kumimoji="1" lang="zh-CN" altLang="en-US" sz="2400" dirty="0"/>
              <a:t>两个像素</a:t>
            </a:r>
            <a:r>
              <a:rPr lang="en-US" altLang="zh-CN" sz="2400" i="1" dirty="0"/>
              <a:t>p</a:t>
            </a:r>
            <a:r>
              <a:rPr lang="zh-CN" altLang="en-US" sz="2400" dirty="0"/>
              <a:t>和</a:t>
            </a:r>
            <a:r>
              <a:rPr lang="en-US" altLang="zh-CN" sz="2400" i="1" dirty="0"/>
              <a:t>q</a:t>
            </a:r>
            <a:r>
              <a:rPr lang="zh-CN" altLang="en-US" sz="2400" dirty="0"/>
              <a:t>之间最基本的逻辑运算包括 </a:t>
            </a:r>
            <a:endParaRPr lang="en-US" altLang="zh-CN" sz="2400" dirty="0"/>
          </a:p>
          <a:p>
            <a:pPr lvl="1" eaLnBrk="1" hangingPunct="1">
              <a:lnSpc>
                <a:spcPct val="80000"/>
              </a:lnSpc>
              <a:spcBef>
                <a:spcPts val="600"/>
              </a:spcBef>
            </a:pPr>
            <a:r>
              <a:rPr lang="en-US" altLang="zh-CN" sz="2400" dirty="0"/>
              <a:t>(1)</a:t>
            </a:r>
            <a:r>
              <a:rPr lang="zh-CN" altLang="en-US" sz="2400" dirty="0"/>
              <a:t> </a:t>
            </a:r>
            <a:r>
              <a:rPr lang="zh-CN" altLang="en-US" sz="2400" b="1" dirty="0"/>
              <a:t>与运算</a:t>
            </a:r>
            <a:r>
              <a:rPr lang="zh-CN" altLang="en-US" sz="2400" dirty="0"/>
              <a:t>（</a:t>
            </a:r>
            <a:r>
              <a:rPr lang="en-US" altLang="zh-CN" sz="2400" dirty="0"/>
              <a:t>AND</a:t>
            </a:r>
            <a:r>
              <a:rPr lang="zh-CN" altLang="en-US" sz="2400" dirty="0"/>
              <a:t>）：记为</a:t>
            </a:r>
            <a:r>
              <a:rPr lang="en-US" altLang="zh-CN" sz="2400" i="1" dirty="0" err="1"/>
              <a:t>p</a:t>
            </a:r>
            <a:r>
              <a:rPr lang="en-US" altLang="zh-CN" sz="2400" dirty="0" err="1"/>
              <a:t>AND</a:t>
            </a:r>
            <a:r>
              <a:rPr lang="en-US" altLang="zh-CN" sz="2400" i="1" dirty="0" err="1"/>
              <a:t>q</a:t>
            </a:r>
            <a:endParaRPr lang="en-US" altLang="zh-CN" sz="2400" i="1" dirty="0"/>
          </a:p>
          <a:p>
            <a:pPr lvl="1" eaLnBrk="1" hangingPunct="1">
              <a:lnSpc>
                <a:spcPct val="80000"/>
              </a:lnSpc>
              <a:spcBef>
                <a:spcPts val="600"/>
              </a:spcBef>
            </a:pPr>
            <a:r>
              <a:rPr lang="zh-CN" altLang="en-US" sz="2400" dirty="0"/>
              <a:t> </a:t>
            </a:r>
            <a:r>
              <a:rPr lang="en-US" altLang="zh-CN" sz="2400" dirty="0"/>
              <a:t>(2)</a:t>
            </a:r>
            <a:r>
              <a:rPr lang="zh-CN" altLang="en-US" sz="2400" dirty="0"/>
              <a:t> </a:t>
            </a:r>
            <a:r>
              <a:rPr lang="zh-CN" altLang="en-US" sz="2400" b="1" dirty="0"/>
              <a:t>或运算</a:t>
            </a:r>
            <a:r>
              <a:rPr lang="zh-CN" altLang="en-US" sz="2400" dirty="0"/>
              <a:t>（</a:t>
            </a:r>
            <a:r>
              <a:rPr lang="en-US" altLang="zh-CN" sz="2400" dirty="0"/>
              <a:t>OR</a:t>
            </a:r>
            <a:r>
              <a:rPr lang="zh-CN" altLang="en-US" sz="2400" dirty="0"/>
              <a:t>）：记为</a:t>
            </a:r>
            <a:r>
              <a:rPr lang="en-US" altLang="zh-CN" sz="2400" i="1" dirty="0" err="1"/>
              <a:t>p</a:t>
            </a:r>
            <a:r>
              <a:rPr lang="en-US" altLang="zh-CN" sz="2400" dirty="0" err="1"/>
              <a:t>OR</a:t>
            </a:r>
            <a:r>
              <a:rPr lang="en-US" altLang="zh-CN" sz="2400" i="1" dirty="0" err="1"/>
              <a:t>q</a:t>
            </a:r>
            <a:endParaRPr lang="en-US" altLang="zh-CN" sz="2400" dirty="0"/>
          </a:p>
          <a:p>
            <a:pPr lvl="1" eaLnBrk="1" hangingPunct="1">
              <a:lnSpc>
                <a:spcPct val="80000"/>
              </a:lnSpc>
              <a:spcBef>
                <a:spcPts val="600"/>
              </a:spcBef>
            </a:pPr>
            <a:r>
              <a:rPr lang="zh-CN" altLang="en-US" sz="2400" dirty="0"/>
              <a:t> </a:t>
            </a:r>
            <a:r>
              <a:rPr lang="en-US" altLang="zh-CN" sz="2400" dirty="0"/>
              <a:t>(3)</a:t>
            </a:r>
            <a:r>
              <a:rPr lang="zh-CN" altLang="en-US" sz="2400" dirty="0"/>
              <a:t> </a:t>
            </a:r>
            <a:r>
              <a:rPr lang="zh-CN" altLang="en-US" sz="2400" b="1" dirty="0"/>
              <a:t>补运算</a:t>
            </a:r>
            <a:r>
              <a:rPr lang="zh-CN" altLang="en-US" sz="2400" dirty="0"/>
              <a:t>（</a:t>
            </a:r>
            <a:r>
              <a:rPr lang="en-US" altLang="zh-CN" sz="2400" dirty="0"/>
              <a:t>COMPLEMENT</a:t>
            </a:r>
            <a:r>
              <a:rPr lang="zh-CN" altLang="en-US" sz="2400" dirty="0"/>
              <a:t>，或称非）：记为</a:t>
            </a:r>
            <a:r>
              <a:rPr lang="en-US" altLang="zh-CN" sz="2400" dirty="0"/>
              <a:t>NOT </a:t>
            </a:r>
            <a:r>
              <a:rPr lang="en-US" altLang="zh-CN" sz="2400" i="1" dirty="0"/>
              <a:t>q</a:t>
            </a:r>
            <a:endParaRPr kumimoji="1" lang="zh-CN" altLang="en-US" sz="2400" dirty="0"/>
          </a:p>
        </p:txBody>
      </p:sp>
      <p:sp>
        <p:nvSpPr>
          <p:cNvPr id="4" name="日期占位符 3"/>
          <p:cNvSpPr>
            <a:spLocks noGrp="1"/>
          </p:cNvSpPr>
          <p:nvPr>
            <p:ph type="dt" sz="half" idx="10"/>
          </p:nvPr>
        </p:nvSpPr>
        <p:spPr/>
        <p:txBody>
          <a:bodyPr/>
          <a:lstStyle/>
          <a:p>
            <a:pPr>
              <a:defRPr/>
            </a:pPr>
            <a:fld id="{BD3156C4-0000-D94E-B31F-7544BE73C1D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17</a:t>
            </a:fld>
            <a:endParaRPr lang="zh-CN" altLang="en-US"/>
          </a:p>
        </p:txBody>
      </p:sp>
      <p:pic>
        <p:nvPicPr>
          <p:cNvPr id="7" name="图片 1"/>
          <p:cNvPicPr>
            <a:picLocks/>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6819"/>
          <a:stretch/>
        </p:blipFill>
        <p:spPr bwMode="auto">
          <a:xfrm>
            <a:off x="1619672" y="3501008"/>
            <a:ext cx="5472608"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标注 7"/>
          <p:cNvSpPr/>
          <p:nvPr/>
        </p:nvSpPr>
        <p:spPr>
          <a:xfrm>
            <a:off x="7380312" y="692696"/>
            <a:ext cx="1368152" cy="2016224"/>
          </a:xfrm>
          <a:prstGeom prst="wedgeRoundRectCallout">
            <a:avLst>
              <a:gd name="adj1" fmla="val -104673"/>
              <a:gd name="adj2" fmla="val 44892"/>
              <a:gd name="adj3" fmla="val 16667"/>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a:solidFill>
                  <a:srgbClr val="FF0000"/>
                </a:solidFill>
              </a:rPr>
              <a:t>第二章实验，隐藏水印的提取也使用了逻辑与运算。有什么异同？</a:t>
            </a:r>
          </a:p>
        </p:txBody>
      </p:sp>
    </p:spTree>
    <p:extLst>
      <p:ext uri="{BB962C8B-B14F-4D97-AF65-F5344CB8AC3E}">
        <p14:creationId xmlns:p14="http://schemas.microsoft.com/office/powerpoint/2010/main" val="3491211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457200" y="1196752"/>
            <a:ext cx="8229600" cy="5400600"/>
          </a:xfrm>
        </p:spPr>
        <p:txBody>
          <a:bodyPr/>
          <a:lstStyle/>
          <a:p>
            <a:pPr>
              <a:lnSpc>
                <a:spcPct val="120000"/>
              </a:lnSpc>
            </a:pPr>
            <a:r>
              <a:rPr kumimoji="1" lang="zh-CN" altLang="en-US" sz="2800" dirty="0"/>
              <a:t>直方图的概念</a:t>
            </a:r>
            <a:endParaRPr kumimoji="1" lang="en-US" altLang="zh-CN" sz="2800" dirty="0"/>
          </a:p>
          <a:p>
            <a:pPr lvl="1">
              <a:lnSpc>
                <a:spcPct val="120000"/>
              </a:lnSpc>
            </a:pPr>
            <a:r>
              <a:rPr kumimoji="1" lang="zh-CN" altLang="en-US" sz="2400" b="1" dirty="0">
                <a:solidFill>
                  <a:srgbClr val="FF0000"/>
                </a:solidFill>
              </a:rPr>
              <a:t>图像灰度直方图</a:t>
            </a:r>
            <a:r>
              <a:rPr kumimoji="1" lang="zh-CN" altLang="en-US" sz="2400" dirty="0"/>
              <a:t>是一个一维离散函数，自变量为图像灰度等级，函数表示图像中每个灰度等级的像素个数</a:t>
            </a:r>
            <a:r>
              <a:rPr kumimoji="1" lang="zh-CN" altLang="zh-CN" sz="2400" dirty="0"/>
              <a:t>，</a:t>
            </a:r>
            <a:r>
              <a:rPr kumimoji="1" lang="zh-CN" altLang="en-US" sz="2400" dirty="0"/>
              <a:t>对于</a:t>
            </a:r>
            <a:r>
              <a:rPr kumimoji="1" lang="en-US" altLang="zh-CN" sz="2400" dirty="0"/>
              <a:t>L</a:t>
            </a:r>
            <a:r>
              <a:rPr kumimoji="1" lang="zh-CN" altLang="en-US" sz="2400" dirty="0"/>
              <a:t>灰度等级的图像，其直方图为</a:t>
            </a:r>
            <a:endParaRPr kumimoji="1" lang="en-US" altLang="zh-CN" sz="2400" dirty="0"/>
          </a:p>
          <a:p>
            <a:pPr lvl="1">
              <a:lnSpc>
                <a:spcPct val="120000"/>
              </a:lnSpc>
            </a:pPr>
            <a:endParaRPr kumimoji="1" lang="en-US" altLang="zh-CN" sz="2400" dirty="0"/>
          </a:p>
          <a:p>
            <a:pPr lvl="1">
              <a:lnSpc>
                <a:spcPct val="120000"/>
              </a:lnSpc>
            </a:pPr>
            <a:r>
              <a:rPr kumimoji="1" lang="zh-CN" altLang="en-US" sz="2400" dirty="0">
                <a:solidFill>
                  <a:srgbClr val="FF0000"/>
                </a:solidFill>
              </a:rPr>
              <a:t>图像灰度累计直方图</a:t>
            </a:r>
            <a:r>
              <a:rPr kumimoji="1" lang="zh-CN" altLang="en-US" sz="2400" dirty="0"/>
              <a:t>也是一个一维离散函数，其定义为</a:t>
            </a:r>
            <a:endParaRPr kumimoji="1" lang="en-US" altLang="zh-CN" sz="2400" dirty="0"/>
          </a:p>
          <a:p>
            <a:pPr lvl="1">
              <a:lnSpc>
                <a:spcPct val="120000"/>
              </a:lnSpc>
            </a:pPr>
            <a:endParaRPr kumimoji="1" lang="en-US" altLang="zh-CN" sz="2400" dirty="0"/>
          </a:p>
          <a:p>
            <a:pPr lvl="1">
              <a:lnSpc>
                <a:spcPct val="120000"/>
              </a:lnSpc>
            </a:pPr>
            <a:r>
              <a:rPr kumimoji="1" lang="zh-CN" altLang="en-US" sz="2400" dirty="0"/>
              <a:t>它表示的是图像从最小灰度至任意灰度，它所包含的像素个数</a:t>
            </a:r>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18</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704372830"/>
              </p:ext>
            </p:extLst>
          </p:nvPr>
        </p:nvGraphicFramePr>
        <p:xfrm>
          <a:off x="2589213" y="3273425"/>
          <a:ext cx="3587750" cy="415925"/>
        </p:xfrm>
        <a:graphic>
          <a:graphicData uri="http://schemas.openxmlformats.org/presentationml/2006/ole">
            <mc:AlternateContent xmlns:mc="http://schemas.openxmlformats.org/markup-compatibility/2006">
              <mc:Choice xmlns:v="urn:schemas-microsoft-com:vml" Requires="v">
                <p:oleObj spid="_x0000_s11347" name="Equation" r:id="rId4" imgW="1752480" imgH="241200" progId="Equation.DSMT4">
                  <p:embed/>
                </p:oleObj>
              </mc:Choice>
              <mc:Fallback>
                <p:oleObj name="Equation" r:id="rId4" imgW="1752480" imgH="241200" progId="Equation.DSMT4">
                  <p:embed/>
                  <p:pic>
                    <p:nvPicPr>
                      <p:cNvPr id="0" name=""/>
                      <p:cNvPicPr/>
                      <p:nvPr/>
                    </p:nvPicPr>
                    <p:blipFill>
                      <a:blip r:embed="rId5"/>
                      <a:stretch>
                        <a:fillRect/>
                      </a:stretch>
                    </p:blipFill>
                    <p:spPr>
                      <a:xfrm>
                        <a:off x="2589213" y="3273425"/>
                        <a:ext cx="3587750" cy="415925"/>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221986"/>
              </p:ext>
            </p:extLst>
          </p:nvPr>
        </p:nvGraphicFramePr>
        <p:xfrm>
          <a:off x="2446338" y="4375150"/>
          <a:ext cx="3873500" cy="746125"/>
        </p:xfrm>
        <a:graphic>
          <a:graphicData uri="http://schemas.openxmlformats.org/presentationml/2006/ole">
            <mc:AlternateContent xmlns:mc="http://schemas.openxmlformats.org/markup-compatibility/2006">
              <mc:Choice xmlns:v="urn:schemas-microsoft-com:vml" Requires="v">
                <p:oleObj spid="_x0000_s11348" name="Equation" r:id="rId6" imgW="1892160" imgH="431640" progId="Equation.DSMT4">
                  <p:embed/>
                </p:oleObj>
              </mc:Choice>
              <mc:Fallback>
                <p:oleObj name="Equation" r:id="rId6" imgW="1892160" imgH="431640" progId="Equation.DSMT4">
                  <p:embed/>
                  <p:pic>
                    <p:nvPicPr>
                      <p:cNvPr id="0" name=""/>
                      <p:cNvPicPr/>
                      <p:nvPr/>
                    </p:nvPicPr>
                    <p:blipFill>
                      <a:blip r:embed="rId7"/>
                      <a:stretch>
                        <a:fillRect/>
                      </a:stretch>
                    </p:blipFill>
                    <p:spPr>
                      <a:xfrm>
                        <a:off x="2446338" y="4375150"/>
                        <a:ext cx="3873500" cy="746125"/>
                      </a:xfrm>
                      <a:prstGeom prst="rect">
                        <a:avLst/>
                      </a:prstGeom>
                    </p:spPr>
                  </p:pic>
                </p:oleObj>
              </mc:Fallback>
            </mc:AlternateContent>
          </a:graphicData>
        </a:graphic>
      </p:graphicFrame>
    </p:spTree>
    <p:extLst>
      <p:ext uri="{BB962C8B-B14F-4D97-AF65-F5344CB8AC3E}">
        <p14:creationId xmlns:p14="http://schemas.microsoft.com/office/powerpoint/2010/main" val="16487596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457200" y="1196752"/>
            <a:ext cx="8229600" cy="5400600"/>
          </a:xfrm>
        </p:spPr>
        <p:txBody>
          <a:bodyPr/>
          <a:lstStyle/>
          <a:p>
            <a:pPr>
              <a:lnSpc>
                <a:spcPct val="120000"/>
              </a:lnSpc>
            </a:pPr>
            <a:r>
              <a:rPr kumimoji="1" lang="zh-CN" altLang="en-US" sz="2800" dirty="0"/>
              <a:t>直方图的概念</a:t>
            </a:r>
            <a:endParaRPr kumimoji="1" lang="en-US" altLang="zh-CN" sz="2800" dirty="0"/>
          </a:p>
          <a:p>
            <a:pPr marL="457200" lvl="1" indent="0">
              <a:lnSpc>
                <a:spcPct val="120000"/>
              </a:lnSpc>
              <a:buNone/>
            </a:pPr>
            <a:r>
              <a:rPr kumimoji="1" lang="zh-CN" altLang="en-US" sz="2400" dirty="0"/>
              <a:t>   灰度直方图                   图像                       累计直方图</a:t>
            </a:r>
            <a:endParaRPr kumimoji="1" lang="en-US" altLang="zh-CN" sz="2400" dirty="0"/>
          </a:p>
          <a:p>
            <a:pPr marL="457200" lvl="1" indent="0">
              <a:lnSpc>
                <a:spcPct val="120000"/>
              </a:lnSpc>
              <a:buNone/>
            </a:pPr>
            <a:endParaRPr kumimoji="1" lang="en-US" altLang="zh-CN" sz="2400" dirty="0"/>
          </a:p>
          <a:p>
            <a:pPr marL="457200" lvl="1" indent="0">
              <a:lnSpc>
                <a:spcPct val="120000"/>
              </a:lnSpc>
              <a:buNone/>
            </a:pPr>
            <a:endParaRPr kumimoji="1" lang="en-US" altLang="zh-CN" sz="2400" dirty="0"/>
          </a:p>
          <a:p>
            <a:pPr marL="457200" lvl="1" indent="0">
              <a:lnSpc>
                <a:spcPct val="120000"/>
              </a:lnSpc>
              <a:buNone/>
            </a:pPr>
            <a:endParaRPr kumimoji="1" lang="en-US" altLang="zh-CN" sz="2400" dirty="0"/>
          </a:p>
          <a:p>
            <a:pPr marL="457200" lvl="1" indent="0">
              <a:lnSpc>
                <a:spcPct val="120000"/>
              </a:lnSpc>
              <a:buNone/>
            </a:pPr>
            <a:endParaRPr kumimoji="1" lang="en-US" altLang="zh-CN" sz="2400" dirty="0"/>
          </a:p>
          <a:p>
            <a:pPr marL="457200" lvl="1" indent="0">
              <a:lnSpc>
                <a:spcPct val="120000"/>
              </a:lnSpc>
              <a:buNone/>
            </a:pPr>
            <a:endParaRPr kumimoji="1" lang="en-US" altLang="zh-CN" sz="2400" dirty="0"/>
          </a:p>
          <a:p>
            <a:pPr marL="457200" lvl="1" indent="0">
              <a:lnSpc>
                <a:spcPct val="120000"/>
              </a:lnSpc>
              <a:buNone/>
            </a:pPr>
            <a:endParaRPr kumimoji="1" lang="en-US" altLang="zh-CN" sz="2400" dirty="0"/>
          </a:p>
          <a:p>
            <a:pPr marL="457200" lvl="1" indent="0">
              <a:lnSpc>
                <a:spcPct val="120000"/>
              </a:lnSpc>
              <a:buNone/>
            </a:pPr>
            <a:r>
              <a:rPr lang="en-US" altLang="zh-CN" sz="2400" dirty="0"/>
              <a:t>		</a:t>
            </a:r>
            <a:r>
              <a:rPr lang="zh-CN" altLang="zh-CN" sz="2400" dirty="0"/>
              <a:t>图像的视觉效果和其直方图有对应关系</a:t>
            </a:r>
            <a:endParaRPr lang="zh-CN" altLang="en-US" sz="2400" dirty="0">
              <a:latin typeface="华文楷体" charset="0"/>
              <a:ea typeface="华文楷体" charset="0"/>
              <a:cs typeface="华文楷体" charset="0"/>
            </a:endParaRPr>
          </a:p>
          <a:p>
            <a:pPr marL="457200" lvl="1" indent="0">
              <a:lnSpc>
                <a:spcPct val="120000"/>
              </a:lnSpc>
              <a:buNone/>
            </a:pPr>
            <a:endParaRPr kumimoji="1" lang="en-US" altLang="zh-CN" sz="2400" dirty="0"/>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19</a:t>
            </a:fld>
            <a:endParaRPr lang="zh-CN" altLang="en-US"/>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rcRect l="-2" r="59373" b="28281"/>
          <a:stretch>
            <a:fillRect/>
          </a:stretch>
        </p:blipFill>
        <p:spPr bwMode="auto">
          <a:xfrm>
            <a:off x="3846729" y="2859623"/>
            <a:ext cx="1858963"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
          <p:cNvPicPr>
            <a:picLocks noChangeAspect="1"/>
          </p:cNvPicPr>
          <p:nvPr/>
        </p:nvPicPr>
        <p:blipFill>
          <a:blip r:embed="rId4">
            <a:extLst>
              <a:ext uri="{28A0092B-C50C-407E-A947-70E740481C1C}">
                <a14:useLocalDpi xmlns:a14="http://schemas.microsoft.com/office/drawing/2010/main" val="0"/>
              </a:ext>
            </a:extLst>
          </a:blip>
          <a:srcRect l="54587" r="403" b="26053"/>
          <a:stretch>
            <a:fillRect/>
          </a:stretch>
        </p:blipFill>
        <p:spPr bwMode="auto">
          <a:xfrm>
            <a:off x="6156176" y="2708920"/>
            <a:ext cx="2538412"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p:nvPicPr>
        <p:blipFill>
          <a:blip r:embed="rId3">
            <a:extLst>
              <a:ext uri="{28A0092B-C50C-407E-A947-70E740481C1C}">
                <a14:useLocalDpi xmlns:a14="http://schemas.microsoft.com/office/drawing/2010/main" val="0"/>
              </a:ext>
            </a:extLst>
          </a:blip>
          <a:srcRect l="53780" r="1814" b="28281"/>
          <a:stretch>
            <a:fillRect/>
          </a:stretch>
        </p:blipFill>
        <p:spPr bwMode="auto">
          <a:xfrm>
            <a:off x="899592" y="2708920"/>
            <a:ext cx="2538413"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6401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前讲回顾</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256584"/>
          </a:xfrm>
        </p:spPr>
        <p:txBody>
          <a:bodyPr/>
          <a:lstStyle/>
          <a:p>
            <a:r>
              <a:rPr kumimoji="1" lang="zh-CN" altLang="en-US" sz="2800" dirty="0"/>
              <a:t>几何成像模型</a:t>
            </a:r>
            <a:endParaRPr kumimoji="1" lang="en-US" altLang="zh-CN" sz="2800" dirty="0"/>
          </a:p>
          <a:p>
            <a:pPr lvl="1"/>
            <a:r>
              <a:rPr kumimoji="1" lang="zh-CN" altLang="en-US" sz="2400" dirty="0"/>
              <a:t>两个坐标系，图像空间分辨力与积分效应</a:t>
            </a:r>
            <a:endParaRPr kumimoji="1" lang="en-US" altLang="zh-CN" sz="2400" dirty="0"/>
          </a:p>
          <a:p>
            <a:r>
              <a:rPr kumimoji="1" lang="zh-CN" altLang="en-US" sz="2800" dirty="0"/>
              <a:t>亮度成像模型</a:t>
            </a:r>
            <a:endParaRPr kumimoji="1" lang="en-US" altLang="zh-CN" sz="2800" dirty="0"/>
          </a:p>
          <a:p>
            <a:pPr lvl="1"/>
            <a:r>
              <a:rPr kumimoji="1" lang="zh-CN" altLang="en-US" sz="2400" dirty="0"/>
              <a:t>人眼视觉特性，亮度灵敏度与对数效应，马赫带与微分效应</a:t>
            </a:r>
            <a:endParaRPr kumimoji="1" lang="en-US" altLang="zh-CN" sz="2400" dirty="0"/>
          </a:p>
          <a:p>
            <a:r>
              <a:rPr kumimoji="1" lang="zh-CN" altLang="en-US" sz="2800" dirty="0"/>
              <a:t>采样与量化</a:t>
            </a:r>
            <a:endParaRPr kumimoji="1" lang="en-US" altLang="zh-CN" sz="2800" dirty="0"/>
          </a:p>
          <a:p>
            <a:pPr lvl="1"/>
            <a:r>
              <a:rPr kumimoji="1" lang="zh-CN" altLang="en-US" sz="2400" dirty="0"/>
              <a:t>空间分辨力、灰度等级、灰度量化冗余的利用</a:t>
            </a:r>
            <a:endParaRPr kumimoji="1" lang="en-US" altLang="zh-CN" sz="2400" dirty="0"/>
          </a:p>
          <a:p>
            <a:r>
              <a:rPr kumimoji="1" lang="zh-CN" altLang="en-US" sz="2800" dirty="0"/>
              <a:t>像素间关系</a:t>
            </a:r>
            <a:endParaRPr kumimoji="1" lang="en-US" altLang="zh-CN" sz="2800" dirty="0"/>
          </a:p>
          <a:p>
            <a:pPr lvl="1"/>
            <a:r>
              <a:rPr kumimoji="1" lang="zh-CN" altLang="en-US" sz="2400" dirty="0"/>
              <a:t>邻域定义、距离定义</a:t>
            </a:r>
            <a:endParaRPr kumimoji="1" lang="en-US" altLang="zh-CN" sz="2400" dirty="0"/>
          </a:p>
          <a:p>
            <a:r>
              <a:rPr kumimoji="1" lang="zh-CN" altLang="en-US" sz="2800" dirty="0"/>
              <a:t>坐标变换</a:t>
            </a:r>
            <a:endParaRPr kumimoji="1" lang="en-US" altLang="zh-CN" sz="2800" dirty="0"/>
          </a:p>
          <a:p>
            <a:pPr lvl="1"/>
            <a:r>
              <a:rPr kumimoji="1" lang="zh-CN" altLang="en-US" sz="2400" dirty="0"/>
              <a:t>坐标变换数学模型、几何校正方法及应用</a:t>
            </a:r>
            <a:endParaRPr kumimoji="1" lang="en-US" altLang="zh-CN" sz="2400" dirty="0"/>
          </a:p>
        </p:txBody>
      </p:sp>
      <p:sp>
        <p:nvSpPr>
          <p:cNvPr id="4" name="日期占位符 3"/>
          <p:cNvSpPr>
            <a:spLocks noGrp="1"/>
          </p:cNvSpPr>
          <p:nvPr>
            <p:ph type="dt" sz="half" idx="10"/>
          </p:nvPr>
        </p:nvSpPr>
        <p:spPr/>
        <p:txBody>
          <a:bodyPr/>
          <a:lstStyle/>
          <a:p>
            <a:pPr>
              <a:defRPr/>
            </a:pPr>
            <a:fld id="{28E84762-3B94-DB43-B25C-1848C31D4D6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a:t>
            </a:fld>
            <a:endParaRPr lang="zh-CN" alt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7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75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750"/>
                                        <p:tgtEl>
                                          <p:spTgt spid="3">
                                            <p:txEl>
                                              <p:pRg st="2" end="2"/>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75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750"/>
                                        <p:tgtEl>
                                          <p:spTgt spid="3">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75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750"/>
                                        <p:tgtEl>
                                          <p:spTgt spid="3">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75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750"/>
                                        <p:tgtEl>
                                          <p:spTgt spid="3">
                                            <p:txEl>
                                              <p:pRg st="8" end="8"/>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wipe(left)">
                                      <p:cBhvr>
                                        <p:cTn id="42" dur="75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179512" y="1196752"/>
            <a:ext cx="8712968" cy="5400600"/>
          </a:xfrm>
        </p:spPr>
        <p:txBody>
          <a:bodyPr/>
          <a:lstStyle/>
          <a:p>
            <a:r>
              <a:rPr kumimoji="1" lang="en-US" altLang="en-US" sz="1800" dirty="0"/>
              <a:t>图像的亮度、对比对等视觉指标，在直方图上面可以方便的表现出来</a:t>
            </a:r>
          </a:p>
          <a:p>
            <a:endParaRPr kumimoji="1" lang="en-US" altLang="zh-CN" sz="1800" dirty="0"/>
          </a:p>
          <a:p>
            <a:pPr marL="800100" lvl="2" indent="0">
              <a:buNone/>
            </a:pPr>
            <a:r>
              <a:rPr kumimoji="1" lang="zh-CN" altLang="en-US" sz="1600" dirty="0"/>
              <a:t>曝光不足</a:t>
            </a:r>
            <a:endParaRPr kumimoji="1" lang="en-US" altLang="zh-CN" sz="1600" dirty="0"/>
          </a:p>
          <a:p>
            <a:pPr marL="800100" lvl="2" indent="0">
              <a:buNone/>
            </a:pPr>
            <a:r>
              <a:rPr kumimoji="1" lang="zh-CN" altLang="en-US" sz="1600" dirty="0"/>
              <a:t>直方图集中低端</a:t>
            </a:r>
            <a:endParaRPr kumimoji="1" lang="en-US" altLang="zh-CN" sz="1600" dirty="0"/>
          </a:p>
          <a:p>
            <a:pPr marL="800100" lvl="2" indent="0">
              <a:buNone/>
            </a:pPr>
            <a:r>
              <a:rPr kumimoji="1" lang="zh-CN" altLang="en-US" sz="1600" dirty="0"/>
              <a:t>累计直方图凸</a:t>
            </a:r>
            <a:endParaRPr kumimoji="1" lang="en-US" altLang="zh-CN" sz="1600" dirty="0"/>
          </a:p>
          <a:p>
            <a:pPr marL="800100" lvl="2" indent="0">
              <a:buNone/>
            </a:pPr>
            <a:endParaRPr kumimoji="1" lang="en-US" altLang="zh-CN" sz="1600" dirty="0"/>
          </a:p>
          <a:p>
            <a:pPr marL="800100" lvl="2" indent="0">
              <a:buNone/>
            </a:pPr>
            <a:endParaRPr kumimoji="1" lang="en-US" altLang="zh-CN" sz="1600" dirty="0"/>
          </a:p>
          <a:p>
            <a:pPr marL="800100" lvl="2" indent="0">
              <a:buNone/>
            </a:pPr>
            <a:endParaRPr kumimoji="1" lang="en-US" altLang="zh-CN" sz="1600" dirty="0"/>
          </a:p>
          <a:p>
            <a:pPr marL="800100" lvl="2" indent="0">
              <a:buNone/>
            </a:pPr>
            <a:r>
              <a:rPr kumimoji="1" lang="zh-CN" altLang="en-US" sz="1600" dirty="0"/>
              <a:t>曝光均匀</a:t>
            </a:r>
            <a:endParaRPr kumimoji="1" lang="en-US" altLang="zh-CN" sz="1600" dirty="0"/>
          </a:p>
          <a:p>
            <a:pPr marL="800100" lvl="2" indent="0">
              <a:buNone/>
            </a:pPr>
            <a:r>
              <a:rPr kumimoji="1" lang="zh-CN" altLang="en-US" sz="1600" dirty="0"/>
              <a:t>直方图分布好</a:t>
            </a:r>
            <a:endParaRPr kumimoji="1" lang="en-US" altLang="zh-CN" sz="1600" dirty="0"/>
          </a:p>
          <a:p>
            <a:pPr marL="800100" lvl="2" indent="0">
              <a:buNone/>
            </a:pPr>
            <a:r>
              <a:rPr kumimoji="1" lang="zh-CN" altLang="en-US" sz="1600" dirty="0"/>
              <a:t>累计直方图接近直线</a:t>
            </a:r>
            <a:endParaRPr kumimoji="1" lang="en-US" altLang="zh-CN" sz="1600" dirty="0"/>
          </a:p>
          <a:p>
            <a:pPr marL="800100" lvl="2" indent="0">
              <a:buNone/>
            </a:pPr>
            <a:endParaRPr kumimoji="1" lang="en-US" altLang="zh-CN" sz="1600" dirty="0"/>
          </a:p>
          <a:p>
            <a:pPr marL="800100" lvl="2" indent="0">
              <a:buNone/>
            </a:pPr>
            <a:endParaRPr kumimoji="1" lang="en-US" altLang="zh-CN" sz="1600" dirty="0"/>
          </a:p>
          <a:p>
            <a:pPr marL="800100" lvl="2" indent="0">
              <a:buNone/>
            </a:pPr>
            <a:r>
              <a:rPr kumimoji="1" lang="zh-CN" altLang="en-US" sz="1600" dirty="0"/>
              <a:t>曝光过度</a:t>
            </a:r>
            <a:endParaRPr kumimoji="1" lang="en-US" altLang="zh-CN" sz="1600" dirty="0"/>
          </a:p>
          <a:p>
            <a:pPr marL="800100" lvl="2" indent="0">
              <a:buNone/>
            </a:pPr>
            <a:r>
              <a:rPr kumimoji="1" lang="zh-CN" altLang="en-US" sz="1600" dirty="0"/>
              <a:t>直方图集中高端</a:t>
            </a:r>
            <a:endParaRPr kumimoji="1" lang="en-US" altLang="zh-CN" sz="1600" dirty="0"/>
          </a:p>
          <a:p>
            <a:pPr marL="800100" lvl="2" indent="0">
              <a:buNone/>
            </a:pPr>
            <a:r>
              <a:rPr kumimoji="1" lang="zh-CN" altLang="en-US" sz="1600" dirty="0"/>
              <a:t>累计直方图凹</a:t>
            </a:r>
            <a:endParaRPr kumimoji="1" lang="en-US" altLang="zh-CN" sz="1600" dirty="0"/>
          </a:p>
          <a:p>
            <a:pPr marL="800100" lvl="2" indent="0">
              <a:buNone/>
            </a:pPr>
            <a:endParaRPr kumimoji="1" lang="en-US" altLang="zh-CN" sz="1600" dirty="0"/>
          </a:p>
          <a:p>
            <a:pPr marL="0" indent="0">
              <a:buNone/>
            </a:pPr>
            <a:r>
              <a:rPr kumimoji="1" lang="en-US" altLang="zh-CN" sz="1800" dirty="0"/>
              <a:t>	</a:t>
            </a:r>
          </a:p>
          <a:p>
            <a:pPr marL="0" indent="0">
              <a:buNone/>
            </a:pPr>
            <a:r>
              <a:rPr kumimoji="1" lang="zh-CN" altLang="zh-CN" sz="1800" dirty="0"/>
              <a:t> </a:t>
            </a:r>
            <a:r>
              <a:rPr kumimoji="1" lang="zh-CN" altLang="en-US" sz="1800" dirty="0"/>
              <a:t>   </a:t>
            </a:r>
          </a:p>
        </p:txBody>
      </p:sp>
      <p:sp>
        <p:nvSpPr>
          <p:cNvPr id="4" name="日期占位符 3"/>
          <p:cNvSpPr>
            <a:spLocks noGrp="1"/>
          </p:cNvSpPr>
          <p:nvPr>
            <p:ph type="dt" sz="half" idx="10"/>
          </p:nvPr>
        </p:nvSpPr>
        <p:spPr>
          <a:xfrm>
            <a:off x="251520" y="6381328"/>
            <a:ext cx="2133600" cy="365125"/>
          </a:xfrm>
        </p:spPr>
        <p:txBody>
          <a:bodyPr/>
          <a:lstStyle/>
          <a:p>
            <a:pPr>
              <a:defRPr/>
            </a:pPr>
            <a:fld id="{BA7F8598-7F03-5E4E-828B-62CE1D8C8392}" type="datetime1">
              <a:rPr lang="zh-CN" altLang="en-US" smtClean="0"/>
              <a:t>16/9/10</a:t>
            </a:fld>
            <a:endParaRPr lang="zh-CN" altLang="en-US" dirty="0"/>
          </a:p>
        </p:txBody>
      </p:sp>
      <p:sp>
        <p:nvSpPr>
          <p:cNvPr id="5" name="页脚占位符 4"/>
          <p:cNvSpPr>
            <a:spLocks noGrp="1"/>
          </p:cNvSpPr>
          <p:nvPr>
            <p:ph type="ftr" sz="quarter" idx="11"/>
          </p:nvPr>
        </p:nvSpPr>
        <p:spPr>
          <a:xfrm>
            <a:off x="5212432" y="6356350"/>
            <a:ext cx="2895600" cy="365125"/>
          </a:xfrm>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20</a:t>
            </a:fld>
            <a:endParaRPr lang="zh-CN" altLang="en-US"/>
          </a:p>
        </p:txBody>
      </p:sp>
      <p:pic>
        <p:nvPicPr>
          <p:cNvPr id="7" name="图片 6" descr="Snip20160806_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1556792"/>
            <a:ext cx="5184576" cy="1681847"/>
          </a:xfrm>
          <a:prstGeom prst="rect">
            <a:avLst/>
          </a:prstGeom>
        </p:spPr>
      </p:pic>
      <p:pic>
        <p:nvPicPr>
          <p:cNvPr id="8" name="图片 7" descr="Snip20160806_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7824" y="5013176"/>
            <a:ext cx="5184576" cy="1741324"/>
          </a:xfrm>
          <a:prstGeom prst="rect">
            <a:avLst/>
          </a:prstGeom>
        </p:spPr>
      </p:pic>
      <p:pic>
        <p:nvPicPr>
          <p:cNvPr id="9" name="图片 8" descr="Snip20160806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7824" y="3284984"/>
            <a:ext cx="5184575" cy="1656184"/>
          </a:xfrm>
          <a:prstGeom prst="rect">
            <a:avLst/>
          </a:prstGeom>
        </p:spPr>
      </p:pic>
    </p:spTree>
    <p:extLst>
      <p:ext uri="{BB962C8B-B14F-4D97-AF65-F5344CB8AC3E}">
        <p14:creationId xmlns:p14="http://schemas.microsoft.com/office/powerpoint/2010/main" val="33715705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left)">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left)">
                                      <p:cBhvr>
                                        <p:cTn id="25" dur="500"/>
                                        <p:tgtEl>
                                          <p:spTgt spid="3">
                                            <p:txEl>
                                              <p:pRg st="8" end="8"/>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left)">
                                      <p:cBhvr>
                                        <p:cTn id="34" dur="500"/>
                                        <p:tgtEl>
                                          <p:spTgt spid="3">
                                            <p:txEl>
                                              <p:pRg st="9" end="9"/>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wipe(left)">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wipe(left)">
                                      <p:cBhvr>
                                        <p:cTn id="43" dur="500"/>
                                        <p:tgtEl>
                                          <p:spTgt spid="3">
                                            <p:txEl>
                                              <p:pRg st="13" end="13"/>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1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14" end="14"/>
                                            </p:txEl>
                                          </p:spTgt>
                                        </p:tgtEl>
                                        <p:attrNameLst>
                                          <p:attrName>style.visibility</p:attrName>
                                        </p:attrNameLst>
                                      </p:cBhvr>
                                      <p:to>
                                        <p:strVal val="visible"/>
                                      </p:to>
                                    </p:set>
                                    <p:animEffect transition="in" filter="wipe(left)">
                                      <p:cBhvr>
                                        <p:cTn id="52" dur="500"/>
                                        <p:tgtEl>
                                          <p:spTgt spid="3">
                                            <p:txEl>
                                              <p:pRg st="14" end="14"/>
                                            </p:txEl>
                                          </p:spTgt>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3">
                                            <p:txEl>
                                              <p:pRg st="15" end="15"/>
                                            </p:txEl>
                                          </p:spTgt>
                                        </p:tgtEl>
                                        <p:attrNameLst>
                                          <p:attrName>style.visibility</p:attrName>
                                        </p:attrNameLst>
                                      </p:cBhvr>
                                      <p:to>
                                        <p:strVal val="visible"/>
                                      </p:to>
                                    </p:set>
                                    <p:animEffect transition="in" filter="wipe(left)">
                                      <p:cBhvr>
                                        <p:cTn id="56"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457200" y="1196752"/>
            <a:ext cx="8229600" cy="5400600"/>
          </a:xfrm>
        </p:spPr>
        <p:txBody>
          <a:bodyPr/>
          <a:lstStyle/>
          <a:p>
            <a:pPr eaLnBrk="1" hangingPunct="1"/>
            <a:r>
              <a:rPr lang="zh-CN" altLang="en-US" dirty="0">
                <a:effectLst>
                  <a:outerShdw blurRad="38100" dist="38100" dir="2700000" algn="tl">
                    <a:srgbClr val="DDDDDD"/>
                  </a:outerShdw>
                </a:effectLst>
                <a:latin typeface="Tahoma" charset="0"/>
                <a:ea typeface="宋体" charset="0"/>
              </a:rPr>
              <a:t>直方图的意义</a:t>
            </a:r>
          </a:p>
          <a:p>
            <a:pPr lvl="1" eaLnBrk="1" hangingPunct="1"/>
            <a:r>
              <a:rPr lang="zh-CN" altLang="en-US" dirty="0">
                <a:latin typeface="Tahoma" charset="0"/>
                <a:ea typeface="宋体" charset="0"/>
              </a:rPr>
              <a:t>反应图象的灰度分布情况</a:t>
            </a:r>
          </a:p>
          <a:p>
            <a:pPr lvl="2" eaLnBrk="1" hangingPunct="1"/>
            <a:r>
              <a:rPr lang="zh-CN" altLang="en-US" dirty="0">
                <a:latin typeface="Tahoma" charset="0"/>
                <a:ea typeface="宋体" charset="0"/>
              </a:rPr>
              <a:t>低端分布的直方图，图象较暗</a:t>
            </a:r>
          </a:p>
          <a:p>
            <a:pPr lvl="2" eaLnBrk="1" hangingPunct="1"/>
            <a:r>
              <a:rPr lang="zh-CN" altLang="en-US" dirty="0">
                <a:latin typeface="Tahoma" charset="0"/>
                <a:ea typeface="宋体" charset="0"/>
              </a:rPr>
              <a:t>高端分布的直方图，图象太亮</a:t>
            </a:r>
          </a:p>
          <a:p>
            <a:pPr lvl="2" eaLnBrk="1" hangingPunct="1"/>
            <a:r>
              <a:rPr lang="zh-CN" altLang="en-US" dirty="0">
                <a:latin typeface="Tahoma" charset="0"/>
                <a:ea typeface="宋体" charset="0"/>
              </a:rPr>
              <a:t>直方图分布狭窄，图象对比度不够</a:t>
            </a:r>
          </a:p>
          <a:p>
            <a:pPr lvl="2" eaLnBrk="1" hangingPunct="1"/>
            <a:r>
              <a:rPr lang="zh-CN" altLang="en-US" dirty="0">
                <a:latin typeface="Tahoma" charset="0"/>
                <a:ea typeface="宋体" charset="0"/>
              </a:rPr>
              <a:t>直方图的多个峰值，一般对应多类目标</a:t>
            </a:r>
          </a:p>
          <a:p>
            <a:pPr lvl="1" eaLnBrk="1" hangingPunct="1"/>
            <a:r>
              <a:rPr lang="zh-CN" altLang="en-US" dirty="0">
                <a:latin typeface="Tahoma" charset="0"/>
                <a:ea typeface="宋体" charset="0"/>
              </a:rPr>
              <a:t>指出图象增强处理的方向</a:t>
            </a:r>
          </a:p>
          <a:p>
            <a:pPr lvl="2" eaLnBrk="1" hangingPunct="1"/>
            <a:r>
              <a:rPr lang="zh-CN" altLang="en-US" dirty="0">
                <a:latin typeface="Tahoma" charset="0"/>
                <a:ea typeface="宋体" charset="0"/>
              </a:rPr>
              <a:t>直方图的均衡化</a:t>
            </a:r>
          </a:p>
          <a:p>
            <a:pPr lvl="3" eaLnBrk="1" hangingPunct="1"/>
            <a:r>
              <a:rPr lang="zh-CN" altLang="en-US" dirty="0">
                <a:latin typeface="Tahoma" charset="0"/>
                <a:ea typeface="宋体" charset="0"/>
              </a:rPr>
              <a:t>均匀分布的直方图，扩大动态范围，增大图象对比度</a:t>
            </a:r>
          </a:p>
          <a:p>
            <a:pPr lvl="2" eaLnBrk="1" hangingPunct="1"/>
            <a:r>
              <a:rPr lang="zh-CN" altLang="en-US" dirty="0">
                <a:latin typeface="Tahoma" charset="0"/>
                <a:ea typeface="宋体" charset="0"/>
              </a:rPr>
              <a:t>直方图的规定化</a:t>
            </a:r>
          </a:p>
          <a:p>
            <a:pPr lvl="3" eaLnBrk="1" hangingPunct="1"/>
            <a:r>
              <a:rPr lang="zh-CN" altLang="en-US" dirty="0">
                <a:latin typeface="Tahoma" charset="0"/>
                <a:ea typeface="宋体" charset="0"/>
              </a:rPr>
              <a:t>符合特定分布的直方图，有目的的增强感兴趣目标</a:t>
            </a:r>
          </a:p>
          <a:p>
            <a:endParaRPr kumimoji="1" lang="zh-CN" altLang="en-US" dirty="0"/>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21</a:t>
            </a:fld>
            <a:endParaRPr lang="zh-CN" altLang="en-US"/>
          </a:p>
        </p:txBody>
      </p:sp>
    </p:spTree>
    <p:extLst>
      <p:ext uri="{BB962C8B-B14F-4D97-AF65-F5344CB8AC3E}">
        <p14:creationId xmlns:p14="http://schemas.microsoft.com/office/powerpoint/2010/main" val="268145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500"/>
                                        <p:tgtEl>
                                          <p:spTgt spid="3">
                                            <p:txEl>
                                              <p:pRg st="8" end="8"/>
                                            </p:txEl>
                                          </p:spTgt>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457200" y="1196752"/>
            <a:ext cx="8229600" cy="5400600"/>
          </a:xfrm>
        </p:spPr>
        <p:txBody>
          <a:bodyPr/>
          <a:lstStyle/>
          <a:p>
            <a:pPr>
              <a:lnSpc>
                <a:spcPct val="140000"/>
              </a:lnSpc>
            </a:pPr>
            <a:r>
              <a:rPr lang="zh-CN" altLang="en-US" sz="2800" b="1" dirty="0"/>
              <a:t>直方图均衡化</a:t>
            </a:r>
            <a:endParaRPr lang="zh-CN" altLang="en-US" sz="2800" dirty="0"/>
          </a:p>
          <a:p>
            <a:pPr lvl="1" algn="just">
              <a:lnSpc>
                <a:spcPct val="125000"/>
              </a:lnSpc>
              <a:spcBef>
                <a:spcPts val="600"/>
              </a:spcBef>
            </a:pPr>
            <a:r>
              <a:rPr lang="zh-CN" altLang="en-US" sz="2400" dirty="0"/>
              <a:t>主要用于增强动态范围偏小的图像的反差。基本思想是把原始图的直方图变换为在整个灰度范围内均匀分布的形式，增加了像素灰度值的动态范围，从而达到增强图像整体对比度的效果</a:t>
            </a:r>
          </a:p>
          <a:p>
            <a:pPr lvl="1" algn="just">
              <a:lnSpc>
                <a:spcPct val="110000"/>
              </a:lnSpc>
              <a:spcBef>
                <a:spcPts val="600"/>
              </a:spcBef>
            </a:pPr>
            <a:r>
              <a:rPr lang="zh-CN" altLang="en-US" sz="2400" dirty="0"/>
              <a:t>实现图像增强的</a:t>
            </a:r>
            <a:r>
              <a:rPr lang="zh-CN" altLang="en-US" sz="2400" b="1" dirty="0">
                <a:solidFill>
                  <a:srgbClr val="FF0000"/>
                </a:solidFill>
              </a:rPr>
              <a:t>对比度变换函数</a:t>
            </a:r>
            <a:r>
              <a:rPr lang="zh-CN" altLang="en-US" sz="2400" dirty="0"/>
              <a:t>需要满足</a:t>
            </a:r>
            <a:r>
              <a:rPr lang="en-US" altLang="zh-CN" sz="2400" dirty="0"/>
              <a:t>2</a:t>
            </a:r>
            <a:r>
              <a:rPr lang="zh-CN" altLang="en-US" sz="2400" dirty="0"/>
              <a:t>个条件</a:t>
            </a:r>
          </a:p>
          <a:p>
            <a:pPr marL="857250" lvl="1" indent="-342900" algn="just">
              <a:lnSpc>
                <a:spcPct val="130000"/>
              </a:lnSpc>
              <a:spcBef>
                <a:spcPts val="600"/>
              </a:spcBef>
              <a:buFont typeface="+mj-lt"/>
              <a:buAutoNum type="arabicPeriod"/>
            </a:pPr>
            <a:r>
              <a:rPr lang="zh-CN" altLang="en-US" sz="2000" dirty="0"/>
              <a:t>它在定义范围内是</a:t>
            </a:r>
            <a:r>
              <a:rPr lang="en-US" altLang="zh-CN" sz="2000" dirty="0"/>
              <a:t>1</a:t>
            </a:r>
            <a:r>
              <a:rPr lang="zh-CN" altLang="en-US" sz="2000" dirty="0"/>
              <a:t>个单值单增函数，这是为了保证原图各灰度级在变换后仍保持原来从黑到白（或从白到黑）的排列次序</a:t>
            </a:r>
          </a:p>
          <a:p>
            <a:pPr marL="857250" lvl="1" indent="-342900" algn="just">
              <a:lnSpc>
                <a:spcPct val="130000"/>
              </a:lnSpc>
              <a:spcBef>
                <a:spcPts val="600"/>
              </a:spcBef>
              <a:buFont typeface="+mj-lt"/>
              <a:buAutoNum type="arabicPeriod"/>
            </a:pPr>
            <a:r>
              <a:rPr lang="zh-CN" altLang="en-US" sz="2000" dirty="0"/>
              <a:t>如果设均衡化后的图像为</a:t>
            </a:r>
            <a:r>
              <a:rPr lang="en-US" altLang="zh-CN" sz="2000" i="1" dirty="0"/>
              <a:t>g</a:t>
            </a:r>
            <a:r>
              <a:rPr lang="en-US" altLang="zh-CN" sz="2000" dirty="0"/>
              <a:t>(</a:t>
            </a:r>
            <a:r>
              <a:rPr lang="en-US" altLang="zh-CN" sz="2000" i="1" dirty="0"/>
              <a:t>x</a:t>
            </a:r>
            <a:r>
              <a:rPr lang="en-US" altLang="zh-CN" sz="2000" dirty="0"/>
              <a:t>, </a:t>
            </a:r>
            <a:r>
              <a:rPr lang="en-US" altLang="zh-CN" sz="2000" i="1" dirty="0"/>
              <a:t>y</a:t>
            </a:r>
            <a:r>
              <a:rPr lang="en-US" altLang="zh-CN" sz="2000" dirty="0"/>
              <a:t>)</a:t>
            </a:r>
            <a:r>
              <a:rPr lang="zh-CN" altLang="en-US" sz="2000" dirty="0"/>
              <a:t>，则对应有，这个条件保证变换前后图像的灰度值动态范围是一致的  </a:t>
            </a:r>
          </a:p>
          <a:p>
            <a:endParaRPr kumimoji="1" lang="zh-CN" altLang="en-US" dirty="0"/>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22</a:t>
            </a:fld>
            <a:endParaRPr lang="zh-CN" altLang="en-US"/>
          </a:p>
        </p:txBody>
      </p:sp>
    </p:spTree>
    <p:extLst>
      <p:ext uri="{BB962C8B-B14F-4D97-AF65-F5344CB8AC3E}">
        <p14:creationId xmlns:p14="http://schemas.microsoft.com/office/powerpoint/2010/main" val="4064725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left)">
                                      <p:cBhvr>
                                        <p:cTn id="11" dur="500"/>
                                        <p:tgtEl>
                                          <p:spTgt spid="3">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179512" y="1196752"/>
            <a:ext cx="8712968" cy="5400600"/>
          </a:xfrm>
        </p:spPr>
        <p:txBody>
          <a:bodyPr/>
          <a:lstStyle/>
          <a:p>
            <a:r>
              <a:rPr kumimoji="1" lang="zh-CN" altLang="en-US" sz="2400" b="1" dirty="0"/>
              <a:t>重新审视图像对比度与其直方图、直方图累计函数的关系</a:t>
            </a:r>
            <a:endParaRPr kumimoji="1" lang="en-US" altLang="zh-CN" sz="2400" b="1" dirty="0"/>
          </a:p>
          <a:p>
            <a:endParaRPr kumimoji="1" lang="en-US" altLang="zh-CN" sz="1800" dirty="0"/>
          </a:p>
          <a:p>
            <a:pPr marL="400050" lvl="1" indent="0">
              <a:buNone/>
            </a:pPr>
            <a:r>
              <a:rPr kumimoji="1" lang="zh-CN" altLang="en-US" sz="1600" dirty="0"/>
              <a:t>曝光不足</a:t>
            </a:r>
            <a:endParaRPr kumimoji="1" lang="en-US" altLang="zh-CN" sz="1600" dirty="0"/>
          </a:p>
          <a:p>
            <a:pPr marL="400050" lvl="1" indent="0">
              <a:buNone/>
            </a:pPr>
            <a:r>
              <a:rPr kumimoji="1" lang="zh-CN" altLang="en-US" sz="1600" dirty="0"/>
              <a:t>直方图集中低端</a:t>
            </a:r>
            <a:endParaRPr kumimoji="1" lang="en-US" altLang="zh-CN" sz="1600" dirty="0"/>
          </a:p>
          <a:p>
            <a:pPr marL="400050" lvl="1" indent="0">
              <a:buNone/>
            </a:pPr>
            <a:r>
              <a:rPr kumimoji="1" lang="zh-CN" altLang="en-US" sz="1600" dirty="0"/>
              <a:t>累计直方图凸</a:t>
            </a:r>
            <a:endParaRPr kumimoji="1" lang="en-US" altLang="zh-CN" sz="1600" dirty="0"/>
          </a:p>
          <a:p>
            <a:pPr marL="400050" lvl="1" indent="0">
              <a:buNone/>
            </a:pPr>
            <a:endParaRPr kumimoji="1" lang="en-US" altLang="zh-CN" sz="1600" dirty="0"/>
          </a:p>
          <a:p>
            <a:pPr marL="400050" lvl="1" indent="0">
              <a:buNone/>
            </a:pPr>
            <a:endParaRPr kumimoji="1" lang="en-US" altLang="zh-CN" sz="1600" dirty="0"/>
          </a:p>
          <a:p>
            <a:pPr marL="400050" lvl="1" indent="0">
              <a:buNone/>
            </a:pPr>
            <a:endParaRPr kumimoji="1" lang="en-US" altLang="zh-CN" sz="1600" dirty="0"/>
          </a:p>
          <a:p>
            <a:pPr marL="400050" lvl="1" indent="0">
              <a:buNone/>
            </a:pPr>
            <a:r>
              <a:rPr kumimoji="1" lang="zh-CN" altLang="en-US" sz="1600" dirty="0"/>
              <a:t>曝光均匀</a:t>
            </a:r>
            <a:endParaRPr kumimoji="1" lang="en-US" altLang="zh-CN" sz="1600" dirty="0"/>
          </a:p>
          <a:p>
            <a:pPr marL="400050" lvl="1" indent="0">
              <a:buNone/>
            </a:pPr>
            <a:r>
              <a:rPr kumimoji="1" lang="zh-CN" altLang="en-US" sz="1600" dirty="0"/>
              <a:t>直方图分部好</a:t>
            </a:r>
            <a:endParaRPr kumimoji="1" lang="en-US" altLang="zh-CN" sz="1600" dirty="0"/>
          </a:p>
          <a:p>
            <a:pPr marL="400050" lvl="1" indent="0">
              <a:buNone/>
            </a:pPr>
            <a:r>
              <a:rPr kumimoji="1" lang="zh-CN" altLang="en-US" sz="1600" dirty="0"/>
              <a:t>累计直方图接近直线</a:t>
            </a:r>
            <a:endParaRPr kumimoji="1" lang="en-US" altLang="zh-CN" sz="1600" dirty="0"/>
          </a:p>
          <a:p>
            <a:pPr marL="400050" lvl="1" indent="0">
              <a:buNone/>
            </a:pPr>
            <a:endParaRPr kumimoji="1" lang="en-US" altLang="zh-CN" sz="1600" dirty="0"/>
          </a:p>
          <a:p>
            <a:pPr marL="400050" lvl="1" indent="0">
              <a:buNone/>
            </a:pPr>
            <a:endParaRPr kumimoji="1" lang="en-US" altLang="zh-CN" sz="1600" dirty="0"/>
          </a:p>
          <a:p>
            <a:pPr marL="400050" lvl="1" indent="0">
              <a:buNone/>
            </a:pPr>
            <a:r>
              <a:rPr kumimoji="1" lang="zh-CN" altLang="en-US" sz="1600" dirty="0"/>
              <a:t>曝光过度</a:t>
            </a:r>
            <a:endParaRPr kumimoji="1" lang="en-US" altLang="zh-CN" sz="1600" dirty="0"/>
          </a:p>
          <a:p>
            <a:pPr marL="400050" lvl="1" indent="0">
              <a:buNone/>
            </a:pPr>
            <a:r>
              <a:rPr kumimoji="1" lang="zh-CN" altLang="en-US" sz="1600" dirty="0"/>
              <a:t>直方图集中高端</a:t>
            </a:r>
            <a:endParaRPr kumimoji="1" lang="en-US" altLang="zh-CN" sz="1600" dirty="0"/>
          </a:p>
          <a:p>
            <a:pPr marL="400050" lvl="1" indent="0">
              <a:buNone/>
            </a:pPr>
            <a:r>
              <a:rPr kumimoji="1" lang="zh-CN" altLang="en-US" sz="1600" dirty="0"/>
              <a:t>累计直方图凹</a:t>
            </a:r>
            <a:endParaRPr kumimoji="1" lang="en-US" altLang="zh-CN" sz="1600" dirty="0"/>
          </a:p>
          <a:p>
            <a:pPr marL="800100" lvl="2" indent="0">
              <a:buNone/>
            </a:pPr>
            <a:endParaRPr kumimoji="1" lang="en-US" altLang="zh-CN" sz="1600" dirty="0"/>
          </a:p>
          <a:p>
            <a:pPr marL="0" indent="0">
              <a:buNone/>
            </a:pPr>
            <a:r>
              <a:rPr kumimoji="1" lang="en-US" altLang="zh-CN" sz="1800" dirty="0"/>
              <a:t>	</a:t>
            </a:r>
          </a:p>
          <a:p>
            <a:pPr marL="0" indent="0">
              <a:buNone/>
            </a:pPr>
            <a:r>
              <a:rPr kumimoji="1" lang="zh-CN" altLang="zh-CN" sz="1800" dirty="0"/>
              <a:t> </a:t>
            </a:r>
            <a:r>
              <a:rPr kumimoji="1" lang="zh-CN" altLang="en-US" sz="1800" dirty="0"/>
              <a:t>   </a:t>
            </a:r>
          </a:p>
        </p:txBody>
      </p:sp>
      <p:sp>
        <p:nvSpPr>
          <p:cNvPr id="4" name="日期占位符 3"/>
          <p:cNvSpPr>
            <a:spLocks noGrp="1"/>
          </p:cNvSpPr>
          <p:nvPr>
            <p:ph type="dt" sz="half" idx="10"/>
          </p:nvPr>
        </p:nvSpPr>
        <p:spPr>
          <a:xfrm>
            <a:off x="251520" y="6381328"/>
            <a:ext cx="2133600" cy="365125"/>
          </a:xfrm>
        </p:spPr>
        <p:txBody>
          <a:bodyPr/>
          <a:lstStyle/>
          <a:p>
            <a:pPr>
              <a:defRPr/>
            </a:pPr>
            <a:fld id="{BA7F8598-7F03-5E4E-828B-62CE1D8C8392}" type="datetime1">
              <a:rPr lang="zh-CN" altLang="en-US" smtClean="0"/>
              <a:t>16/9/10</a:t>
            </a:fld>
            <a:endParaRPr lang="zh-CN" altLang="en-US" dirty="0"/>
          </a:p>
        </p:txBody>
      </p:sp>
      <p:sp>
        <p:nvSpPr>
          <p:cNvPr id="5" name="页脚占位符 4"/>
          <p:cNvSpPr>
            <a:spLocks noGrp="1"/>
          </p:cNvSpPr>
          <p:nvPr>
            <p:ph type="ftr" sz="quarter" idx="11"/>
          </p:nvPr>
        </p:nvSpPr>
        <p:spPr>
          <a:xfrm>
            <a:off x="5212432" y="6356350"/>
            <a:ext cx="2895600" cy="365125"/>
          </a:xfrm>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23</a:t>
            </a:fld>
            <a:endParaRPr lang="zh-CN" altLang="en-US"/>
          </a:p>
        </p:txBody>
      </p:sp>
      <p:pic>
        <p:nvPicPr>
          <p:cNvPr id="7" name="图片 6" descr="Snip20160806_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5" y="1628169"/>
            <a:ext cx="5184576" cy="1681847"/>
          </a:xfrm>
          <a:prstGeom prst="rect">
            <a:avLst/>
          </a:prstGeom>
        </p:spPr>
      </p:pic>
      <p:pic>
        <p:nvPicPr>
          <p:cNvPr id="8" name="图片 7" descr="Snip20160806_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5776" y="5013176"/>
            <a:ext cx="5184576" cy="1741324"/>
          </a:xfrm>
          <a:prstGeom prst="rect">
            <a:avLst/>
          </a:prstGeom>
        </p:spPr>
      </p:pic>
      <p:pic>
        <p:nvPicPr>
          <p:cNvPr id="9" name="图片 8" descr="Snip20160806_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776" y="3333477"/>
            <a:ext cx="5184575" cy="1656184"/>
          </a:xfrm>
          <a:prstGeom prst="rect">
            <a:avLst/>
          </a:prstGeom>
        </p:spPr>
      </p:pic>
      <p:sp>
        <p:nvSpPr>
          <p:cNvPr id="10" name="圆角矩形标注 9"/>
          <p:cNvSpPr/>
          <p:nvPr/>
        </p:nvSpPr>
        <p:spPr>
          <a:xfrm>
            <a:off x="7812360" y="1772816"/>
            <a:ext cx="1224136" cy="936104"/>
          </a:xfrm>
          <a:prstGeom prst="wedgeRoundRectCallout">
            <a:avLst>
              <a:gd name="adj1" fmla="val -89494"/>
              <a:gd name="adj2" fmla="val 32459"/>
              <a:gd name="adj3" fmla="val 16667"/>
            </a:avLst>
          </a:prstGeom>
          <a:solidFill>
            <a:schemeClr val="bg2"/>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solidFill>
                  <a:schemeClr val="tx1"/>
                </a:solidFill>
              </a:rPr>
              <a:t>应该用提升低端灰度的</a:t>
            </a:r>
            <a:r>
              <a:rPr kumimoji="1" lang="zh-CN" altLang="en-US" sz="1100" b="1" dirty="0">
                <a:solidFill>
                  <a:srgbClr val="008000"/>
                </a:solidFill>
              </a:rPr>
              <a:t>对数</a:t>
            </a:r>
            <a:r>
              <a:rPr kumimoji="1" lang="zh-CN" altLang="en-US" sz="1100" dirty="0">
                <a:solidFill>
                  <a:srgbClr val="008000"/>
                </a:solidFill>
              </a:rPr>
              <a:t>变换</a:t>
            </a:r>
            <a:r>
              <a:rPr kumimoji="1" lang="zh-CN" altLang="en-US" sz="1100" dirty="0">
                <a:solidFill>
                  <a:schemeClr val="tx1"/>
                </a:solidFill>
              </a:rPr>
              <a:t>，变换函数曲线形同</a:t>
            </a:r>
            <a:r>
              <a:rPr kumimoji="1" lang="zh-CN" altLang="en-US" sz="1100" dirty="0">
                <a:solidFill>
                  <a:srgbClr val="008000"/>
                </a:solidFill>
              </a:rPr>
              <a:t>直方图累计函数</a:t>
            </a:r>
          </a:p>
        </p:txBody>
      </p:sp>
      <p:sp>
        <p:nvSpPr>
          <p:cNvPr id="11" name="圆角矩形标注 10"/>
          <p:cNvSpPr/>
          <p:nvPr/>
        </p:nvSpPr>
        <p:spPr>
          <a:xfrm>
            <a:off x="7812360" y="5373216"/>
            <a:ext cx="1224136" cy="936104"/>
          </a:xfrm>
          <a:prstGeom prst="wedgeRoundRectCallout">
            <a:avLst>
              <a:gd name="adj1" fmla="val -89494"/>
              <a:gd name="adj2" fmla="val 32459"/>
              <a:gd name="adj3" fmla="val 16667"/>
            </a:avLst>
          </a:prstGeom>
          <a:solidFill>
            <a:schemeClr val="bg2"/>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100" dirty="0">
                <a:solidFill>
                  <a:srgbClr val="000000"/>
                </a:solidFill>
              </a:rPr>
              <a:t>应该用提升高端灰度的</a:t>
            </a:r>
            <a:r>
              <a:rPr kumimoji="1" lang="zh-CN" altLang="en-US" sz="1100" dirty="0">
                <a:solidFill>
                  <a:srgbClr val="0000FF"/>
                </a:solidFill>
              </a:rPr>
              <a:t>指数变换</a:t>
            </a:r>
            <a:r>
              <a:rPr kumimoji="1" lang="zh-CN" altLang="en-US" sz="1100" dirty="0">
                <a:solidFill>
                  <a:srgbClr val="000000"/>
                </a:solidFill>
              </a:rPr>
              <a:t>，变换函数曲线形同</a:t>
            </a:r>
            <a:r>
              <a:rPr kumimoji="1" lang="zh-CN" altLang="en-US" sz="1100" dirty="0">
                <a:solidFill>
                  <a:srgbClr val="0000FF"/>
                </a:solidFill>
              </a:rPr>
              <a:t>直方图累计函数</a:t>
            </a:r>
          </a:p>
        </p:txBody>
      </p:sp>
      <p:sp>
        <p:nvSpPr>
          <p:cNvPr id="12" name="椭圆形标注 11"/>
          <p:cNvSpPr/>
          <p:nvPr/>
        </p:nvSpPr>
        <p:spPr>
          <a:xfrm>
            <a:off x="6300192" y="260648"/>
            <a:ext cx="1800200" cy="936104"/>
          </a:xfrm>
          <a:prstGeom prst="wedgeEllipseCallout">
            <a:avLst>
              <a:gd name="adj1" fmla="val -22589"/>
              <a:gd name="adj2" fmla="val 74204"/>
            </a:avLst>
          </a:prstGeom>
          <a:solidFill>
            <a:schemeClr val="accent1">
              <a:lumMod val="40000"/>
              <a:lumOff val="60000"/>
            </a:schemeClr>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200" b="1" dirty="0">
                <a:ln w="1905"/>
                <a:solidFill>
                  <a:srgbClr val="FF0000"/>
                </a:solidFill>
                <a:effectLst>
                  <a:innerShdw blurRad="69850" dist="43180" dir="5400000">
                    <a:srgbClr val="000000">
                      <a:alpha val="65000"/>
                    </a:srgbClr>
                  </a:innerShdw>
                </a:effectLst>
                <a:latin typeface="Hiragino Sans GB W6"/>
                <a:ea typeface="Hiragino Sans GB W6"/>
                <a:cs typeface="Hiragino Sans GB W6"/>
              </a:rPr>
              <a:t>直方图累计函数可用于改善图像对比度的变换</a:t>
            </a:r>
          </a:p>
        </p:txBody>
      </p:sp>
    </p:spTree>
    <p:extLst>
      <p:ext uri="{BB962C8B-B14F-4D97-AF65-F5344CB8AC3E}">
        <p14:creationId xmlns:p14="http://schemas.microsoft.com/office/powerpoint/2010/main" val="14020107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457200" y="1196752"/>
            <a:ext cx="8229600" cy="5400600"/>
          </a:xfrm>
        </p:spPr>
        <p:txBody>
          <a:bodyPr/>
          <a:lstStyle/>
          <a:p>
            <a:pPr>
              <a:lnSpc>
                <a:spcPct val="140000"/>
              </a:lnSpc>
            </a:pPr>
            <a:r>
              <a:rPr lang="zh-CN" altLang="en-US" sz="2800" b="1" dirty="0"/>
              <a:t>直方图均衡化</a:t>
            </a:r>
            <a:endParaRPr lang="zh-CN" altLang="en-US" sz="2800" dirty="0"/>
          </a:p>
          <a:p>
            <a:pPr lvl="1" algn="just">
              <a:lnSpc>
                <a:spcPct val="120000"/>
              </a:lnSpc>
            </a:pPr>
            <a:r>
              <a:rPr lang="zh-CN" altLang="en-US" sz="2400" dirty="0"/>
              <a:t>满足上述</a:t>
            </a:r>
            <a:r>
              <a:rPr lang="en-US" altLang="zh-CN" sz="2400" dirty="0"/>
              <a:t>2</a:t>
            </a:r>
            <a:r>
              <a:rPr lang="zh-CN" altLang="en-US" sz="2400" dirty="0"/>
              <a:t>个条件并能将</a:t>
            </a:r>
            <a:r>
              <a:rPr lang="en-US" altLang="zh-CN" sz="2400" i="1" dirty="0"/>
              <a:t>f</a:t>
            </a:r>
            <a:r>
              <a:rPr lang="zh-CN" altLang="en-US" sz="2400" dirty="0"/>
              <a:t>中的原始分布转换为</a:t>
            </a:r>
            <a:r>
              <a:rPr lang="en-US" altLang="zh-CN" sz="2400" i="1" dirty="0"/>
              <a:t>g</a:t>
            </a:r>
            <a:r>
              <a:rPr lang="zh-CN" altLang="en-US" sz="2400" dirty="0"/>
              <a:t>中的均匀分布的函数关系可由图像</a:t>
            </a:r>
            <a:r>
              <a:rPr lang="en-US" altLang="zh-CN" sz="2400" i="1" dirty="0"/>
              <a:t>f</a:t>
            </a:r>
            <a:r>
              <a:rPr lang="en-US" altLang="zh-CN" sz="2400" dirty="0"/>
              <a:t>(</a:t>
            </a:r>
            <a:r>
              <a:rPr lang="en-US" altLang="zh-CN" sz="2400" i="1" dirty="0"/>
              <a:t>x</a:t>
            </a:r>
            <a:r>
              <a:rPr lang="en-US" altLang="zh-CN" sz="2400" dirty="0"/>
              <a:t>, </a:t>
            </a:r>
            <a:r>
              <a:rPr lang="en-US" altLang="zh-CN" sz="2400" i="1" dirty="0"/>
              <a:t>y</a:t>
            </a:r>
            <a:r>
              <a:rPr lang="en-US" altLang="zh-CN" sz="2400" dirty="0"/>
              <a:t>)</a:t>
            </a:r>
            <a:r>
              <a:rPr lang="zh-CN" altLang="en-US" sz="2400" dirty="0"/>
              <a:t>的累积直方图得到</a:t>
            </a:r>
            <a:endParaRPr lang="en-US" altLang="zh-CN" sz="2400" dirty="0"/>
          </a:p>
          <a:p>
            <a:pPr lvl="2" algn="just">
              <a:lnSpc>
                <a:spcPct val="120000"/>
              </a:lnSpc>
            </a:pPr>
            <a:endParaRPr kumimoji="1" lang="en-US" altLang="zh-CN" sz="2800" dirty="0"/>
          </a:p>
          <a:p>
            <a:pPr lvl="2" algn="just">
              <a:lnSpc>
                <a:spcPct val="120000"/>
              </a:lnSpc>
            </a:pPr>
            <a:r>
              <a:rPr kumimoji="1" lang="zh-CN" altLang="en-US" sz="2000" dirty="0"/>
              <a:t>累计直方图函数的取值范围为：</a:t>
            </a:r>
            <a:r>
              <a:rPr kumimoji="1" lang="zh-CN" altLang="zh-CN" sz="2000" dirty="0"/>
              <a:t>0</a:t>
            </a:r>
            <a:r>
              <a:rPr kumimoji="1" lang="en-US" altLang="zh-CN" sz="2000" dirty="0"/>
              <a:t>-n</a:t>
            </a:r>
            <a:r>
              <a:rPr kumimoji="1" lang="zh-CN" altLang="en-US" sz="2000" dirty="0"/>
              <a:t>，</a:t>
            </a:r>
            <a:r>
              <a:rPr kumimoji="1" lang="en-US" altLang="zh-CN" sz="2000" dirty="0"/>
              <a:t>n</a:t>
            </a:r>
            <a:r>
              <a:rPr kumimoji="1" lang="zh-CN" altLang="en-US" sz="2000" dirty="0"/>
              <a:t>为图像总像素数</a:t>
            </a:r>
            <a:endParaRPr kumimoji="1" lang="en-US" altLang="zh-CN" sz="2000" dirty="0"/>
          </a:p>
          <a:p>
            <a:pPr lvl="2" algn="just">
              <a:lnSpc>
                <a:spcPct val="120000"/>
              </a:lnSpc>
            </a:pPr>
            <a:r>
              <a:rPr kumimoji="1" lang="zh-CN" altLang="en-US" sz="2000" dirty="0"/>
              <a:t>灰度变换函数需要的取值范围为：</a:t>
            </a:r>
            <a:r>
              <a:rPr kumimoji="1" lang="zh-CN" altLang="zh-CN" sz="2000" dirty="0"/>
              <a:t>0</a:t>
            </a:r>
            <a:r>
              <a:rPr kumimoji="1" lang="en-US" altLang="zh-CN" sz="2000" dirty="0"/>
              <a:t>-255</a:t>
            </a:r>
            <a:r>
              <a:rPr kumimoji="1" lang="zh-CN" altLang="en-US" sz="2000" dirty="0"/>
              <a:t>（灰度等级）</a:t>
            </a:r>
            <a:endParaRPr kumimoji="1" lang="en-US" altLang="zh-CN" sz="2000" dirty="0"/>
          </a:p>
          <a:p>
            <a:pPr lvl="2" algn="just">
              <a:lnSpc>
                <a:spcPct val="120000"/>
              </a:lnSpc>
            </a:pPr>
            <a:r>
              <a:rPr kumimoji="1" lang="zh-CN" altLang="en-US" sz="2000" dirty="0"/>
              <a:t>改造累计直方图函数为直方图均衡灰度变换函数</a:t>
            </a:r>
            <a:endParaRPr kumimoji="1" lang="en-US" altLang="zh-CN" sz="2000" dirty="0"/>
          </a:p>
          <a:p>
            <a:pPr lvl="2" algn="just">
              <a:lnSpc>
                <a:spcPct val="120000"/>
              </a:lnSpc>
            </a:pPr>
            <a:endParaRPr kumimoji="1" lang="en-US" altLang="zh-CN" sz="2000" dirty="0"/>
          </a:p>
          <a:p>
            <a:pPr lvl="2" algn="just">
              <a:lnSpc>
                <a:spcPct val="120000"/>
              </a:lnSpc>
            </a:pPr>
            <a:endParaRPr kumimoji="1" lang="en-US" altLang="zh-CN" sz="2000" dirty="0"/>
          </a:p>
          <a:p>
            <a:pPr lvl="2" algn="just">
              <a:lnSpc>
                <a:spcPct val="120000"/>
              </a:lnSpc>
            </a:pPr>
            <a:r>
              <a:rPr kumimoji="1" lang="zh-CN" altLang="en-US" sz="2000" dirty="0"/>
              <a:t>直方图均衡需要的操作：</a:t>
            </a:r>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24</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448397231"/>
              </p:ext>
            </p:extLst>
          </p:nvPr>
        </p:nvGraphicFramePr>
        <p:xfrm>
          <a:off x="3249613" y="2790825"/>
          <a:ext cx="2719387" cy="673100"/>
        </p:xfrm>
        <a:graphic>
          <a:graphicData uri="http://schemas.openxmlformats.org/presentationml/2006/ole">
            <mc:AlternateContent xmlns:mc="http://schemas.openxmlformats.org/markup-compatibility/2006">
              <mc:Choice xmlns:v="urn:schemas-microsoft-com:vml" Requires="v">
                <p:oleObj spid="_x0000_s13420" name="Equation" r:id="rId4" imgW="1892160" imgH="431640" progId="Equation.DSMT4">
                  <p:embed/>
                </p:oleObj>
              </mc:Choice>
              <mc:Fallback>
                <p:oleObj name="Equation" r:id="rId4" imgW="1892160" imgH="431640" progId="Equation.DSMT4">
                  <p:embed/>
                  <p:pic>
                    <p:nvPicPr>
                      <p:cNvPr id="0" name=""/>
                      <p:cNvPicPr/>
                      <p:nvPr/>
                    </p:nvPicPr>
                    <p:blipFill>
                      <a:blip r:embed="rId5"/>
                      <a:stretch>
                        <a:fillRect/>
                      </a:stretch>
                    </p:blipFill>
                    <p:spPr>
                      <a:xfrm>
                        <a:off x="3249613" y="2790825"/>
                        <a:ext cx="2719387" cy="673100"/>
                      </a:xfrm>
                      <a:prstGeom prst="rect">
                        <a:avLst/>
                      </a:prstGeom>
                      <a:solidFill>
                        <a:srgbClr val="FFFF00"/>
                      </a:solidFill>
                      <a:ln>
                        <a:solidFill>
                          <a:srgbClr val="FF0000"/>
                        </a:solidFill>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16745191"/>
              </p:ext>
            </p:extLst>
          </p:nvPr>
        </p:nvGraphicFramePr>
        <p:xfrm>
          <a:off x="2141538" y="4664075"/>
          <a:ext cx="4705350" cy="788988"/>
        </p:xfrm>
        <a:graphic>
          <a:graphicData uri="http://schemas.openxmlformats.org/presentationml/2006/ole">
            <mc:AlternateContent xmlns:mc="http://schemas.openxmlformats.org/markup-compatibility/2006">
              <mc:Choice xmlns:v="urn:schemas-microsoft-com:vml" Requires="v">
                <p:oleObj spid="_x0000_s13421" name="Equation" r:id="rId6" imgW="2298600" imgH="457200" progId="Equation.DSMT4">
                  <p:embed/>
                </p:oleObj>
              </mc:Choice>
              <mc:Fallback>
                <p:oleObj name="Equation" r:id="rId6" imgW="2298600" imgH="457200" progId="Equation.DSMT4">
                  <p:embed/>
                  <p:pic>
                    <p:nvPicPr>
                      <p:cNvPr id="0" name=""/>
                      <p:cNvPicPr/>
                      <p:nvPr/>
                    </p:nvPicPr>
                    <p:blipFill>
                      <a:blip r:embed="rId7"/>
                      <a:stretch>
                        <a:fillRect/>
                      </a:stretch>
                    </p:blipFill>
                    <p:spPr>
                      <a:xfrm>
                        <a:off x="2141538" y="4664075"/>
                        <a:ext cx="4705350" cy="788988"/>
                      </a:xfrm>
                      <a:prstGeom prst="rect">
                        <a:avLst/>
                      </a:prstGeom>
                      <a:solidFill>
                        <a:srgbClr val="FFFF00"/>
                      </a:solidFill>
                      <a:ln>
                        <a:solidFill>
                          <a:srgbClr val="FF0000"/>
                        </a:solidFill>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053730999"/>
              </p:ext>
            </p:extLst>
          </p:nvPr>
        </p:nvGraphicFramePr>
        <p:xfrm>
          <a:off x="2123728" y="5949280"/>
          <a:ext cx="2493963" cy="395288"/>
        </p:xfrm>
        <a:graphic>
          <a:graphicData uri="http://schemas.openxmlformats.org/presentationml/2006/ole">
            <mc:AlternateContent xmlns:mc="http://schemas.openxmlformats.org/markup-compatibility/2006">
              <mc:Choice xmlns:v="urn:schemas-microsoft-com:vml" Requires="v">
                <p:oleObj spid="_x0000_s13422" name="Equation" r:id="rId8" imgW="1219200" imgH="228600" progId="Equation.DSMT4">
                  <p:embed/>
                </p:oleObj>
              </mc:Choice>
              <mc:Fallback>
                <p:oleObj name="Equation" r:id="rId8" imgW="1219200" imgH="228600" progId="Equation.DSMT4">
                  <p:embed/>
                  <p:pic>
                    <p:nvPicPr>
                      <p:cNvPr id="0" name=""/>
                      <p:cNvPicPr/>
                      <p:nvPr/>
                    </p:nvPicPr>
                    <p:blipFill>
                      <a:blip r:embed="rId9"/>
                      <a:stretch>
                        <a:fillRect/>
                      </a:stretch>
                    </p:blipFill>
                    <p:spPr>
                      <a:xfrm>
                        <a:off x="2123728" y="5949280"/>
                        <a:ext cx="2493963" cy="395288"/>
                      </a:xfrm>
                      <a:prstGeom prst="rect">
                        <a:avLst/>
                      </a:prstGeom>
                      <a:solidFill>
                        <a:srgbClr val="FFFF00"/>
                      </a:solidFill>
                      <a:ln>
                        <a:solidFill>
                          <a:srgbClr val="FF0000"/>
                        </a:solidFill>
                      </a:ln>
                    </p:spPr>
                  </p:pic>
                </p:oleObj>
              </mc:Fallback>
            </mc:AlternateContent>
          </a:graphicData>
        </a:graphic>
      </p:graphicFrame>
    </p:spTree>
    <p:extLst>
      <p:ext uri="{BB962C8B-B14F-4D97-AF65-F5344CB8AC3E}">
        <p14:creationId xmlns:p14="http://schemas.microsoft.com/office/powerpoint/2010/main" val="2948209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3" name="内容占位符 2"/>
          <p:cNvSpPr>
            <a:spLocks noGrp="1"/>
          </p:cNvSpPr>
          <p:nvPr>
            <p:ph idx="1"/>
          </p:nvPr>
        </p:nvSpPr>
        <p:spPr>
          <a:xfrm>
            <a:off x="457200" y="1196752"/>
            <a:ext cx="8229600" cy="5400600"/>
          </a:xfrm>
        </p:spPr>
        <p:txBody>
          <a:bodyPr/>
          <a:lstStyle/>
          <a:p>
            <a:pPr>
              <a:lnSpc>
                <a:spcPct val="140000"/>
              </a:lnSpc>
            </a:pPr>
            <a:r>
              <a:rPr lang="zh-CN" altLang="en-US" sz="2800" b="1" dirty="0"/>
              <a:t>直方图均衡化举例</a:t>
            </a:r>
            <a:endParaRPr lang="zh-CN" altLang="en-US" sz="2800" dirty="0"/>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25</a:t>
            </a:fld>
            <a:endParaRPr lang="zh-CN" altLang="en-US"/>
          </a:p>
        </p:txBody>
      </p:sp>
      <p:graphicFrame>
        <p:nvGraphicFramePr>
          <p:cNvPr id="10" name="Group 6"/>
          <p:cNvGraphicFramePr>
            <a:graphicFrameLocks/>
          </p:cNvGraphicFramePr>
          <p:nvPr>
            <p:extLst>
              <p:ext uri="{D42A27DB-BD31-4B8C-83A1-F6EECF244321}">
                <p14:modId xmlns:p14="http://schemas.microsoft.com/office/powerpoint/2010/main" val="663834785"/>
              </p:ext>
            </p:extLst>
          </p:nvPr>
        </p:nvGraphicFramePr>
        <p:xfrm>
          <a:off x="251520" y="1988840"/>
          <a:ext cx="8650288" cy="4220592"/>
        </p:xfrm>
        <a:graphic>
          <a:graphicData uri="http://schemas.openxmlformats.org/drawingml/2006/table">
            <a:tbl>
              <a:tblPr/>
              <a:tblGrid>
                <a:gridCol w="864096">
                  <a:extLst>
                    <a:ext uri="{9D8B030D-6E8A-4147-A177-3AD203B41FA5}">
                      <a16:colId xmlns="" xmlns:a16="http://schemas.microsoft.com/office/drawing/2014/main" val="20000"/>
                    </a:ext>
                  </a:extLst>
                </a:gridCol>
                <a:gridCol w="2304256">
                  <a:extLst>
                    <a:ext uri="{9D8B030D-6E8A-4147-A177-3AD203B41FA5}">
                      <a16:colId xmlns="" xmlns:a16="http://schemas.microsoft.com/office/drawing/2014/main" val="20001"/>
                    </a:ext>
                  </a:extLst>
                </a:gridCol>
                <a:gridCol w="648072">
                  <a:extLst>
                    <a:ext uri="{9D8B030D-6E8A-4147-A177-3AD203B41FA5}">
                      <a16:colId xmlns="" xmlns:a16="http://schemas.microsoft.com/office/drawing/2014/main" val="20002"/>
                    </a:ext>
                  </a:extLst>
                </a:gridCol>
                <a:gridCol w="679376">
                  <a:extLst>
                    <a:ext uri="{9D8B030D-6E8A-4147-A177-3AD203B41FA5}">
                      <a16:colId xmlns="" xmlns:a16="http://schemas.microsoft.com/office/drawing/2014/main" val="20003"/>
                    </a:ext>
                  </a:extLst>
                </a:gridCol>
                <a:gridCol w="685800">
                  <a:extLst>
                    <a:ext uri="{9D8B030D-6E8A-4147-A177-3AD203B41FA5}">
                      <a16:colId xmlns="" xmlns:a16="http://schemas.microsoft.com/office/drawing/2014/main" val="20004"/>
                    </a:ext>
                  </a:extLst>
                </a:gridCol>
                <a:gridCol w="762000">
                  <a:extLst>
                    <a:ext uri="{9D8B030D-6E8A-4147-A177-3AD203B41FA5}">
                      <a16:colId xmlns="" xmlns:a16="http://schemas.microsoft.com/office/drawing/2014/main" val="20005"/>
                    </a:ext>
                  </a:extLst>
                </a:gridCol>
                <a:gridCol w="685800">
                  <a:extLst>
                    <a:ext uri="{9D8B030D-6E8A-4147-A177-3AD203B41FA5}">
                      <a16:colId xmlns="" xmlns:a16="http://schemas.microsoft.com/office/drawing/2014/main" val="20006"/>
                    </a:ext>
                  </a:extLst>
                </a:gridCol>
                <a:gridCol w="685800">
                  <a:extLst>
                    <a:ext uri="{9D8B030D-6E8A-4147-A177-3AD203B41FA5}">
                      <a16:colId xmlns="" xmlns:a16="http://schemas.microsoft.com/office/drawing/2014/main" val="20007"/>
                    </a:ext>
                  </a:extLst>
                </a:gridCol>
                <a:gridCol w="685800">
                  <a:extLst>
                    <a:ext uri="{9D8B030D-6E8A-4147-A177-3AD203B41FA5}">
                      <a16:colId xmlns="" xmlns:a16="http://schemas.microsoft.com/office/drawing/2014/main" val="20008"/>
                    </a:ext>
                  </a:extLst>
                </a:gridCol>
                <a:gridCol w="649288">
                  <a:extLst>
                    <a:ext uri="{9D8B030D-6E8A-4147-A177-3AD203B41FA5}">
                      <a16:colId xmlns="" xmlns:a16="http://schemas.microsoft.com/office/drawing/2014/main" val="20009"/>
                    </a:ext>
                  </a:extLst>
                </a:gridCol>
              </a:tblGrid>
              <a:tr h="426367">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2400" b="1" i="0" u="none" strike="noStrike" kern="1200"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序号</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2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运算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2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步骤和结果</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0"/>
                  </a:ext>
                </a:extLst>
              </a:tr>
              <a:tr h="45052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dirty="0">
                          <a:ln>
                            <a:noFill/>
                          </a:ln>
                          <a:solidFill>
                            <a:schemeClr val="tx1"/>
                          </a:solidFill>
                          <a:effectLst/>
                          <a:latin typeface="Tahoma" charset="0"/>
                          <a:ea typeface="宋体" charset="0"/>
                          <a:cs typeface="宋体" charset="0"/>
                        </a:rPr>
                        <a:t>列原图灰度</a:t>
                      </a:r>
                      <a:r>
                        <a:rPr kumimoji="0" lang="en-US" altLang="zh-CN" sz="1400" b="1" i="0" u="none" strike="noStrike" cap="none" normalizeH="0" baseline="0" dirty="0" err="1">
                          <a:ln>
                            <a:noFill/>
                          </a:ln>
                          <a:solidFill>
                            <a:schemeClr val="tx1"/>
                          </a:solidFill>
                          <a:effectLst/>
                          <a:latin typeface="Tahoma" charset="0"/>
                          <a:ea typeface="宋体" charset="0"/>
                          <a:cs typeface="宋体" charset="0"/>
                        </a:rPr>
                        <a:t>s</a:t>
                      </a:r>
                      <a:r>
                        <a:rPr kumimoji="0" lang="en-US" altLang="zh-CN" sz="1400" b="1" i="0" u="none" strike="noStrike" cap="none" normalizeH="0" baseline="-25000" dirty="0" err="1">
                          <a:ln>
                            <a:noFill/>
                          </a:ln>
                          <a:solidFill>
                            <a:schemeClr val="tx1"/>
                          </a:solidFill>
                          <a:effectLst/>
                          <a:latin typeface="Tahoma" charset="0"/>
                          <a:ea typeface="宋体" charset="0"/>
                          <a:cs typeface="宋体" charset="0"/>
                        </a:rPr>
                        <a:t>k</a:t>
                      </a:r>
                      <a:r>
                        <a:rPr kumimoji="0" lang="zh-CN" altLang="en-US" sz="1400" b="1" i="0" u="none" strike="noStrike" cap="none" normalizeH="0" baseline="-25000" dirty="0">
                          <a:ln>
                            <a:noFill/>
                          </a:ln>
                          <a:solidFill>
                            <a:schemeClr val="tx1"/>
                          </a:solidFill>
                          <a:effectLst/>
                          <a:latin typeface="Tahoma" charset="0"/>
                          <a:ea typeface="宋体" charset="0"/>
                          <a:cs typeface="宋体" charset="0"/>
                        </a:rPr>
                        <a:t>，</a:t>
                      </a:r>
                      <a:r>
                        <a:rPr kumimoji="0" lang="en-US" altLang="zh-CN" sz="1400" b="1" i="0" u="none" strike="noStrike" cap="none" normalizeH="0" baseline="0" dirty="0">
                          <a:ln>
                            <a:noFill/>
                          </a:ln>
                          <a:solidFill>
                            <a:schemeClr val="tx1"/>
                          </a:solidFill>
                          <a:effectLst/>
                          <a:latin typeface="Tahoma" charset="0"/>
                          <a:ea typeface="宋体" charset="0"/>
                          <a:cs typeface="宋体" charset="0"/>
                        </a:rPr>
                        <a:t>k=0,1,</a:t>
                      </a:r>
                      <a:r>
                        <a:rPr kumimoji="0" lang="en-US" altLang="zh-CN" sz="1400" b="1" i="0" u="none" strike="noStrike" cap="none" normalizeH="0" baseline="0" dirty="0">
                          <a:ln>
                            <a:noFill/>
                          </a:ln>
                          <a:solidFill>
                            <a:schemeClr val="tx1"/>
                          </a:solidFill>
                          <a:effectLst/>
                          <a:latin typeface="Arial" charset="0"/>
                          <a:ea typeface="宋体" charset="0"/>
                          <a:cs typeface="宋体" charset="0"/>
                        </a:rPr>
                        <a:t>…</a:t>
                      </a:r>
                      <a:r>
                        <a:rPr kumimoji="0" lang="en-US" altLang="zh-CN" sz="1400" b="1" i="0" u="none" strike="noStrike" cap="none" normalizeH="0" baseline="0" dirty="0">
                          <a:ln>
                            <a:noFill/>
                          </a:ln>
                          <a:solidFill>
                            <a:schemeClr val="tx1"/>
                          </a:solidFill>
                          <a:effectLst/>
                          <a:latin typeface="Tahoma" charset="0"/>
                          <a:ea typeface="宋体" charset="0"/>
                          <a:cs typeface="宋体" charset="0"/>
                        </a:rPr>
                        <a:t>7</a:t>
                      </a:r>
                      <a:endParaRPr kumimoji="0" lang="en-US" altLang="zh-CN" sz="1400" b="1" i="0" u="none" strike="noStrike" cap="none" normalizeH="0" baseline="-2500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1</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2</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3</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4</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5</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6</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7</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052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统计各灰度象素</a:t>
                      </a:r>
                      <a:r>
                        <a:rPr kumimoji="0" lang="en-US" altLang="zh-CN" sz="1400" b="1" i="0" u="none" strike="noStrike" cap="none" normalizeH="0" baseline="0" dirty="0" err="1">
                          <a:ln>
                            <a:noFill/>
                          </a:ln>
                          <a:solidFill>
                            <a:schemeClr val="tx1"/>
                          </a:solidFill>
                          <a:effectLst>
                            <a:outerShdw blurRad="38100" dist="38100" dir="2700000" algn="tl">
                              <a:srgbClr val="DDDDDD"/>
                            </a:outerShdw>
                          </a:effectLst>
                          <a:latin typeface="Tahoma" charset="0"/>
                          <a:ea typeface="宋体" charset="0"/>
                          <a:cs typeface="宋体" charset="0"/>
                        </a:rPr>
                        <a:t>y</a:t>
                      </a:r>
                      <a:r>
                        <a:rPr kumimoji="0" lang="en-US" altLang="zh-CN" sz="1400" b="1" i="0" u="none" strike="noStrike" cap="none" normalizeH="0" baseline="-25000" dirty="0" err="1">
                          <a:ln>
                            <a:noFill/>
                          </a:ln>
                          <a:solidFill>
                            <a:schemeClr val="tx1"/>
                          </a:solidFill>
                          <a:effectLst>
                            <a:outerShdw blurRad="38100" dist="38100" dir="2700000" algn="tl">
                              <a:srgbClr val="DDDDDD"/>
                            </a:outerShdw>
                          </a:effectLst>
                          <a:latin typeface="Tahoma" charset="0"/>
                          <a:ea typeface="宋体" charset="0"/>
                          <a:cs typeface="宋体" charset="0"/>
                        </a:rPr>
                        <a:t>k</a:t>
                      </a:r>
                      <a:endParaRPr kumimoji="0" lang="en-US" altLang="zh-CN" sz="1400" b="1" i="0" u="none" strike="noStrike" cap="none" normalizeH="0" baseline="-25000" dirty="0">
                        <a:ln>
                          <a:noFill/>
                        </a:ln>
                        <a:solidFill>
                          <a:schemeClr val="tx1"/>
                        </a:solidFill>
                        <a:effectLst>
                          <a:outerShdw blurRad="38100" dist="38100" dir="2700000" algn="tl">
                            <a:srgbClr val="DDDDDD"/>
                          </a:outerShdw>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790</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1023</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850</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656</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329</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245</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122</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81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5052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计算直方图</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0.19</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0.25</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0.21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0.16</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0.08</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0.06</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0.03</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0.02</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5052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计算累计直方图</a:t>
                      </a:r>
                      <a:r>
                        <a:rPr kumimoji="0" lang="en-US" altLang="zh-CN" sz="1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CDF</a:t>
                      </a:r>
                      <a:endParaRPr kumimoji="0" lang="en-US" altLang="zh-CN" sz="1400" b="1" i="0" u="none" strike="noStrike" cap="none" normalizeH="0" baseline="-25000" dirty="0">
                        <a:ln>
                          <a:noFill/>
                        </a:ln>
                        <a:solidFill>
                          <a:schemeClr val="tx1"/>
                        </a:solidFill>
                        <a:effectLst>
                          <a:outerShdw blurRad="38100" dist="38100" dir="2700000" algn="tl">
                            <a:srgbClr val="DDDDDD"/>
                          </a:outerShdw>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0.19</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0.44</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0.65</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0.81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0.89</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0.95</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0.98</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547812">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取整</a:t>
                      </a:r>
                      <a:endParaRPr kumimoji="0" lang="en-US"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t</a:t>
                      </a:r>
                      <a:r>
                        <a:rPr kumimoji="0" lang="en-US" altLang="zh-CN" sz="1400" b="1" i="0" u="none" strike="noStrike" cap="none" normalizeH="0" baseline="-25000">
                          <a:ln>
                            <a:noFill/>
                          </a:ln>
                          <a:solidFill>
                            <a:schemeClr val="tx1"/>
                          </a:solidFill>
                          <a:effectLst>
                            <a:outerShdw blurRad="38100" dist="38100" dir="2700000" algn="tl">
                              <a:srgbClr val="DDDDDD"/>
                            </a:outerShdw>
                          </a:effectLst>
                          <a:latin typeface="Tahoma" charset="0"/>
                          <a:ea typeface="宋体" charset="0"/>
                          <a:cs typeface="宋体" charset="0"/>
                        </a:rPr>
                        <a:t>k</a:t>
                      </a:r>
                      <a:r>
                        <a:rPr kumimoji="0" lang="en-US" altLang="zh-CN"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=int[(L-1)CDF+0.5]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3</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5</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6</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6</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7</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7</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7</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5052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映射关系</a:t>
                      </a:r>
                      <a:r>
                        <a:rPr kumimoji="0" lang="en-US" altLang="zh-CN"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s</a:t>
                      </a:r>
                      <a:r>
                        <a:rPr kumimoji="0" lang="en-US" altLang="zh-CN" sz="1400" b="1" i="0" u="none" strike="noStrike" cap="none" normalizeH="0" baseline="-25000">
                          <a:ln>
                            <a:noFill/>
                          </a:ln>
                          <a:solidFill>
                            <a:schemeClr val="tx1"/>
                          </a:solidFill>
                          <a:effectLst>
                            <a:outerShdw blurRad="38100" dist="38100" dir="2700000" algn="tl">
                              <a:srgbClr val="DDDDDD"/>
                            </a:outerShdw>
                          </a:effectLst>
                          <a:latin typeface="Tahoma" charset="0"/>
                          <a:ea typeface="宋体" charset="0"/>
                          <a:cs typeface="宋体" charset="0"/>
                        </a:rPr>
                        <a:t>k </a:t>
                      </a:r>
                      <a:r>
                        <a:rPr kumimoji="0" lang="en-US" altLang="zh-CN" sz="1600" b="0" i="0" u="none" strike="noStrike" cap="none" normalizeH="0" baseline="0">
                          <a:ln>
                            <a:noFill/>
                          </a:ln>
                          <a:solidFill>
                            <a:schemeClr val="tx1"/>
                          </a:solidFill>
                          <a:effectLst/>
                          <a:latin typeface="Tahoma" charset="0"/>
                          <a:ea typeface="宋体" charset="0"/>
                          <a:cs typeface="宋体" charset="0"/>
                        </a:rPr>
                        <a:t>→</a:t>
                      </a:r>
                      <a:r>
                        <a:rPr kumimoji="0" lang="en-US" altLang="zh-CN"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 t</a:t>
                      </a:r>
                      <a:r>
                        <a:rPr kumimoji="0" lang="en-US" altLang="zh-CN" sz="1400" b="1" i="0" u="none" strike="noStrike" cap="none" normalizeH="0" baseline="-25000">
                          <a:ln>
                            <a:noFill/>
                          </a:ln>
                          <a:solidFill>
                            <a:schemeClr val="tx1"/>
                          </a:solidFill>
                          <a:effectLst>
                            <a:outerShdw blurRad="38100" dist="38100" dir="2700000" algn="tl">
                              <a:srgbClr val="DDDDDD"/>
                            </a:outerShdw>
                          </a:effectLst>
                          <a:latin typeface="Tahoma" charset="0"/>
                          <a:ea typeface="宋体" charset="0"/>
                          <a:cs typeface="宋体" charset="0"/>
                        </a:rPr>
                        <a:t>k</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1→3</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2→5</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3,4 → 6</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5,6,7 → 7</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 xmlns:a16="http://schemas.microsoft.com/office/drawing/2014/main" val="10006"/>
                  </a:ext>
                </a:extLst>
              </a:tr>
              <a:tr h="4524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新灰度下的象素</a:t>
                      </a:r>
                      <a:r>
                        <a:rPr kumimoji="0" lang="en-US" altLang="zh-CN"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y</a:t>
                      </a:r>
                      <a:r>
                        <a:rPr kumimoji="0" lang="en-US" altLang="zh-CN" sz="1400" b="1" i="0" u="none" strike="noStrike" cap="none" normalizeH="0" baseline="-25000">
                          <a:ln>
                            <a:noFill/>
                          </a:ln>
                          <a:solidFill>
                            <a:schemeClr val="tx1"/>
                          </a:solidFill>
                          <a:effectLst>
                            <a:outerShdw blurRad="38100" dist="38100" dir="2700000" algn="tl">
                              <a:srgbClr val="DDDDDD"/>
                            </a:outerShdw>
                          </a:effectLst>
                          <a:latin typeface="Tahoma" charset="0"/>
                          <a:ea typeface="宋体" charset="0"/>
                          <a:cs typeface="宋体" charset="0"/>
                        </a:rPr>
                        <a:t>k</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790</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1023</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850</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985</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448</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5240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400" b="1" i="0" u="none" strike="noStrike" cap="none" normalizeH="0" baseline="0" dirty="0">
                          <a:ln>
                            <a:noFill/>
                          </a:ln>
                          <a:solidFill>
                            <a:schemeClr val="tx1"/>
                          </a:solidFill>
                          <a:effectLst>
                            <a:outerShdw blurRad="38100" dist="38100" dir="2700000" algn="tl">
                              <a:srgbClr val="DDDDDD"/>
                            </a:outerShdw>
                          </a:effectLst>
                          <a:latin typeface="Tahoma" charset="0"/>
                          <a:ea typeface="宋体" charset="0"/>
                          <a:cs typeface="宋体"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zh-CN" altLang="en-US" sz="1400" b="1" i="0" u="none" strike="noStrike" cap="none" normalizeH="0" baseline="0">
                          <a:ln>
                            <a:noFill/>
                          </a:ln>
                          <a:solidFill>
                            <a:schemeClr val="tx1"/>
                          </a:solidFill>
                          <a:effectLst>
                            <a:outerShdw blurRad="38100" dist="38100" dir="2700000" algn="tl">
                              <a:srgbClr val="DDDDDD"/>
                            </a:outerShdw>
                          </a:effectLst>
                          <a:latin typeface="Tahoma" charset="0"/>
                          <a:ea typeface="宋体" charset="0"/>
                          <a:cs typeface="宋体" charset="0"/>
                        </a:rPr>
                        <a:t>新直方图</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0.19</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0.25</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0.21</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a:ln>
                            <a:noFill/>
                          </a:ln>
                          <a:solidFill>
                            <a:schemeClr val="tx1"/>
                          </a:solidFill>
                          <a:effectLst/>
                          <a:latin typeface="Tahoma" charset="0"/>
                          <a:ea typeface="宋体" charset="0"/>
                          <a:cs typeface="宋体" charset="0"/>
                        </a:rPr>
                        <a:t>0.24</a:t>
                      </a:r>
                      <a:endParaRPr kumimoji="0" lang="en-US" altLang="zh-CN" sz="2000" b="1" i="0" u="none" strike="noStrike" cap="none" normalizeH="0" baseline="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1400" b="0" i="0" u="none" strike="noStrike" cap="none" normalizeH="0" baseline="0" dirty="0">
                          <a:ln>
                            <a:noFill/>
                          </a:ln>
                          <a:solidFill>
                            <a:schemeClr val="tx1"/>
                          </a:solidFill>
                          <a:effectLst/>
                          <a:latin typeface="Tahoma" charset="0"/>
                          <a:ea typeface="宋体" charset="0"/>
                          <a:cs typeface="宋体" charset="0"/>
                        </a:rPr>
                        <a:t>0.11</a:t>
                      </a:r>
                      <a:endParaRPr kumimoji="0" lang="en-US" altLang="zh-CN" sz="2000" b="1" i="0" u="none" strike="noStrike" cap="none" normalizeH="0" baseline="0" dirty="0">
                        <a:ln>
                          <a:noFill/>
                        </a:ln>
                        <a:solidFill>
                          <a:schemeClr val="tx1"/>
                        </a:solidFill>
                        <a:effectLst/>
                        <a:latin typeface="Tahoma" charset="0"/>
                        <a:ea typeface="宋体" charset="0"/>
                        <a:cs typeface="宋体"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821654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pic>
        <p:nvPicPr>
          <p:cNvPr id="7" name="内容占位符 6"/>
          <p:cNvPicPr>
            <a:picLocks noGrp="1" noChangeAspect="1"/>
          </p:cNvPicPr>
          <p:nvPr>
            <p:ph idx="1"/>
          </p:nvPr>
        </p:nvPicPr>
        <p:blipFill>
          <a:blip r:embed="rId3"/>
          <a:srcRect t="2786" b="2786"/>
          <a:stretch>
            <a:fillRect/>
          </a:stretch>
        </p:blipFill>
        <p:spPr>
          <a:xfrm>
            <a:off x="971600" y="1628800"/>
            <a:ext cx="7022949" cy="4608810"/>
          </a:xfrm>
        </p:spPr>
      </p:pic>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26</a:t>
            </a:fld>
            <a:endParaRPr lang="zh-CN" altLang="en-US"/>
          </a:p>
        </p:txBody>
      </p:sp>
      <p:sp>
        <p:nvSpPr>
          <p:cNvPr id="8" name="文本框 7"/>
          <p:cNvSpPr txBox="1"/>
          <p:nvPr/>
        </p:nvSpPr>
        <p:spPr>
          <a:xfrm>
            <a:off x="1475656" y="1268760"/>
            <a:ext cx="6624736" cy="369332"/>
          </a:xfrm>
          <a:prstGeom prst="rect">
            <a:avLst/>
          </a:prstGeom>
          <a:noFill/>
        </p:spPr>
        <p:txBody>
          <a:bodyPr wrap="square" rtlCol="0">
            <a:spAutoFit/>
          </a:bodyPr>
          <a:lstStyle/>
          <a:p>
            <a:r>
              <a:rPr kumimoji="1" lang="zh-CN" altLang="en-US" dirty="0"/>
              <a:t>原图         原图直方图      均衡图像     均衡后直方图</a:t>
            </a:r>
          </a:p>
        </p:txBody>
      </p:sp>
    </p:spTree>
    <p:extLst>
      <p:ext uri="{BB962C8B-B14F-4D97-AF65-F5344CB8AC3E}">
        <p14:creationId xmlns:p14="http://schemas.microsoft.com/office/powerpoint/2010/main" val="1566728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27</a:t>
            </a:fld>
            <a:endParaRPr lang="zh-CN" altLang="en-US"/>
          </a:p>
        </p:txBody>
      </p:sp>
      <p:sp>
        <p:nvSpPr>
          <p:cNvPr id="3" name="内容占位符 2"/>
          <p:cNvSpPr>
            <a:spLocks noGrp="1"/>
          </p:cNvSpPr>
          <p:nvPr>
            <p:ph idx="1"/>
          </p:nvPr>
        </p:nvSpPr>
        <p:spPr>
          <a:xfrm>
            <a:off x="457200" y="1340768"/>
            <a:ext cx="8229600" cy="4785395"/>
          </a:xfrm>
        </p:spPr>
        <p:txBody>
          <a:bodyPr/>
          <a:lstStyle/>
          <a:p>
            <a:r>
              <a:rPr kumimoji="1" lang="zh-CN" altLang="en-US" sz="2400" dirty="0"/>
              <a:t>局部增强方案</a:t>
            </a:r>
            <a:endParaRPr kumimoji="1" lang="en-US" altLang="zh-CN" sz="2400" dirty="0"/>
          </a:p>
          <a:p>
            <a:pPr lvl="1"/>
            <a:r>
              <a:rPr kumimoji="1" lang="zh-CN" altLang="en-US" sz="2000" dirty="0"/>
              <a:t>全局增强方案适合全图对比度采用同一映射变换就能得到改善的情况，但自然图像情形复杂，改善对比度往往不是一种变换就满足全图情况</a:t>
            </a:r>
            <a:endParaRPr kumimoji="1" lang="en-US" altLang="zh-CN" sz="2000" dirty="0"/>
          </a:p>
          <a:p>
            <a:pPr lvl="1"/>
            <a:r>
              <a:rPr kumimoji="1" lang="zh-CN" altLang="en-US" sz="2000" dirty="0"/>
              <a:t>局部增强方案得到应用</a:t>
            </a:r>
            <a:endParaRPr kumimoji="1" lang="en-US" altLang="zh-CN" sz="2000" dirty="0"/>
          </a:p>
          <a:p>
            <a:pPr lvl="2"/>
            <a:r>
              <a:rPr kumimoji="1" lang="zh-CN" altLang="en-US" sz="1800" dirty="0"/>
              <a:t>将图像分为多个子图，每个子图单独采用增强方案</a:t>
            </a:r>
            <a:endParaRPr kumimoji="1" lang="en-US" altLang="zh-CN" sz="1800" dirty="0"/>
          </a:p>
          <a:p>
            <a:pPr lvl="2"/>
            <a:r>
              <a:rPr kumimoji="1" lang="zh-CN" altLang="en-US" sz="1800" dirty="0"/>
              <a:t>子图的确定是局部增强的关键</a:t>
            </a:r>
            <a:endParaRPr kumimoji="1" lang="en-US" altLang="zh-CN" sz="1800" dirty="0"/>
          </a:p>
          <a:p>
            <a:pPr lvl="2"/>
            <a:endParaRPr kumimoji="1" lang="en-US" altLang="zh-CN" sz="1800" dirty="0"/>
          </a:p>
          <a:p>
            <a:pPr lvl="2"/>
            <a:endParaRPr kumimoji="1" lang="en-US" altLang="zh-CN" sz="1800" dirty="0"/>
          </a:p>
          <a:p>
            <a:pPr lvl="2"/>
            <a:endParaRPr kumimoji="1" lang="en-US" altLang="zh-CN" sz="1800" dirty="0"/>
          </a:p>
          <a:p>
            <a:pPr lvl="2"/>
            <a:endParaRPr kumimoji="1" lang="en-US" altLang="zh-CN" sz="1800" dirty="0"/>
          </a:p>
          <a:p>
            <a:pPr lvl="2"/>
            <a:endParaRPr kumimoji="1" lang="en-US" altLang="zh-CN" sz="1800" dirty="0"/>
          </a:p>
          <a:p>
            <a:pPr lvl="2"/>
            <a:endParaRPr kumimoji="1" lang="en-US" altLang="zh-CN" sz="1800" dirty="0"/>
          </a:p>
          <a:p>
            <a:pPr marL="914400" lvl="2" indent="0">
              <a:buNone/>
            </a:pPr>
            <a:r>
              <a:rPr kumimoji="1" lang="zh-CN" altLang="en-US" sz="1800" dirty="0"/>
              <a:t>                 原图                 全局直方图均衡     局部直方图均衡（</a:t>
            </a:r>
            <a:r>
              <a:rPr kumimoji="1" lang="en-US" altLang="zh-CN" sz="1800" dirty="0"/>
              <a:t>3X3</a:t>
            </a:r>
            <a:r>
              <a:rPr kumimoji="1" lang="zh-CN" altLang="en-US" sz="1800" dirty="0"/>
              <a:t>）</a:t>
            </a:r>
            <a:endParaRPr kumimoji="1" lang="en-US" altLang="zh-CN" sz="18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789040"/>
            <a:ext cx="6336704" cy="194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383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28</a:t>
            </a:fld>
            <a:endParaRPr lang="zh-CN" altLang="en-US"/>
          </a:p>
        </p:txBody>
      </p:sp>
      <p:sp>
        <p:nvSpPr>
          <p:cNvPr id="3" name="内容占位符 2"/>
          <p:cNvSpPr>
            <a:spLocks noGrp="1"/>
          </p:cNvSpPr>
          <p:nvPr>
            <p:ph idx="1"/>
          </p:nvPr>
        </p:nvSpPr>
        <p:spPr>
          <a:xfrm>
            <a:off x="457200" y="1340768"/>
            <a:ext cx="8229600" cy="4968552"/>
          </a:xfrm>
        </p:spPr>
        <p:txBody>
          <a:bodyPr/>
          <a:lstStyle/>
          <a:p>
            <a:pPr>
              <a:lnSpc>
                <a:spcPct val="140000"/>
              </a:lnSpc>
            </a:pPr>
            <a:r>
              <a:rPr lang="zh-CN" altLang="en-US" sz="2400" b="1" dirty="0"/>
              <a:t>直方图规定化</a:t>
            </a:r>
            <a:endParaRPr lang="en-US" altLang="zh-CN" sz="2400" b="1" dirty="0"/>
          </a:p>
          <a:p>
            <a:pPr lvl="1">
              <a:lnSpc>
                <a:spcPct val="140000"/>
              </a:lnSpc>
            </a:pPr>
            <a:r>
              <a:rPr lang="zh-CN" altLang="en-US" sz="2000" b="1" dirty="0"/>
              <a:t>直方图均衡作用的局限性</a:t>
            </a:r>
            <a:endParaRPr lang="en-US" altLang="zh-CN" sz="2000" b="1" dirty="0"/>
          </a:p>
          <a:p>
            <a:pPr lvl="1">
              <a:lnSpc>
                <a:spcPct val="140000"/>
              </a:lnSpc>
            </a:pPr>
            <a:endParaRPr lang="en-US" altLang="zh-CN" sz="2000" b="1" dirty="0"/>
          </a:p>
          <a:p>
            <a:pPr lvl="1">
              <a:lnSpc>
                <a:spcPct val="140000"/>
              </a:lnSpc>
            </a:pPr>
            <a:endParaRPr lang="en-US" altLang="zh-CN" sz="2000" dirty="0"/>
          </a:p>
          <a:p>
            <a:pPr lvl="1">
              <a:lnSpc>
                <a:spcPct val="140000"/>
              </a:lnSpc>
            </a:pPr>
            <a:endParaRPr lang="en-US" altLang="zh-CN" sz="2000" dirty="0"/>
          </a:p>
          <a:p>
            <a:pPr lvl="1">
              <a:lnSpc>
                <a:spcPct val="140000"/>
              </a:lnSpc>
            </a:pPr>
            <a:endParaRPr lang="zh-CN" altLang="en-US" sz="2000" dirty="0"/>
          </a:p>
          <a:p>
            <a:pPr lvl="1" algn="just">
              <a:lnSpc>
                <a:spcPct val="120000"/>
              </a:lnSpc>
            </a:pPr>
            <a:r>
              <a:rPr lang="zh-CN" altLang="en-US" sz="2000" dirty="0"/>
              <a:t>通过指定规定化函数来得到特殊的增强功能，称直方图规定化</a:t>
            </a:r>
          </a:p>
          <a:p>
            <a:pPr lvl="2" algn="just">
              <a:lnSpc>
                <a:spcPct val="120000"/>
              </a:lnSpc>
            </a:pPr>
            <a:r>
              <a:rPr lang="zh-CN" altLang="en-US" sz="1800" dirty="0"/>
              <a:t>主要有</a:t>
            </a:r>
            <a:r>
              <a:rPr lang="en-US" altLang="zh-CN" sz="1800" dirty="0"/>
              <a:t>3</a:t>
            </a:r>
            <a:r>
              <a:rPr lang="zh-CN" altLang="en-US" sz="1800" dirty="0"/>
              <a:t>个步骤</a:t>
            </a:r>
          </a:p>
          <a:p>
            <a:pPr marL="1257300" lvl="2" indent="-342900" algn="just">
              <a:lnSpc>
                <a:spcPct val="120000"/>
              </a:lnSpc>
              <a:buFont typeface="+mj-lt"/>
              <a:buAutoNum type="arabicPeriod"/>
            </a:pPr>
            <a:r>
              <a:rPr lang="zh-CN" altLang="en-US" sz="1800" dirty="0">
                <a:latin typeface="Tahoma" charset="0"/>
                <a:ea typeface="宋体" charset="0"/>
              </a:rPr>
              <a:t>对原始图像计算灰度直方图累积函数</a:t>
            </a:r>
          </a:p>
          <a:p>
            <a:pPr marL="1257300" lvl="2" indent="-342900" algn="just">
              <a:lnSpc>
                <a:spcPct val="120000"/>
              </a:lnSpc>
              <a:buFont typeface="+mj-lt"/>
              <a:buAutoNum type="arabicPeriod"/>
            </a:pPr>
            <a:r>
              <a:rPr lang="zh-CN" altLang="en-US" sz="1800" dirty="0">
                <a:latin typeface="Tahoma" charset="0"/>
                <a:ea typeface="宋体" charset="0"/>
              </a:rPr>
              <a:t>对规定花直方图计算灰度直方图累积函数</a:t>
            </a:r>
          </a:p>
          <a:p>
            <a:pPr marL="1257300" lvl="2" indent="-342900" algn="just">
              <a:lnSpc>
                <a:spcPct val="120000"/>
              </a:lnSpc>
              <a:buFont typeface="+mj-lt"/>
              <a:buAutoNum type="arabicPeriod"/>
            </a:pPr>
            <a:r>
              <a:rPr lang="zh-CN" altLang="en-US" sz="1800" dirty="0">
                <a:latin typeface="Tahoma" charset="0"/>
                <a:ea typeface="宋体" charset="0"/>
              </a:rPr>
              <a:t>通过累积直方图的对应关系，得到灰度映射关系</a:t>
            </a:r>
            <a:endParaRPr kumimoji="1" lang="zh-CN" altLang="en-US" sz="2400" dirty="0"/>
          </a:p>
        </p:txBody>
      </p:sp>
      <p:pic>
        <p:nvPicPr>
          <p:cNvPr id="9" name="图片 8"/>
          <p:cNvPicPr>
            <a:picLocks noChangeAspect="1"/>
          </p:cNvPicPr>
          <p:nvPr/>
        </p:nvPicPr>
        <p:blipFill>
          <a:blip r:embed="rId3"/>
          <a:stretch>
            <a:fillRect/>
          </a:stretch>
        </p:blipFill>
        <p:spPr>
          <a:xfrm>
            <a:off x="1619672" y="2420888"/>
            <a:ext cx="5364088" cy="1944216"/>
          </a:xfrm>
          <a:prstGeom prst="rect">
            <a:avLst/>
          </a:prstGeom>
        </p:spPr>
      </p:pic>
    </p:spTree>
    <p:extLst>
      <p:ext uri="{BB962C8B-B14F-4D97-AF65-F5344CB8AC3E}">
        <p14:creationId xmlns:p14="http://schemas.microsoft.com/office/powerpoint/2010/main" val="2585931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§3.3</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直方图处理</a:t>
            </a:r>
          </a:p>
        </p:txBody>
      </p:sp>
      <p:sp>
        <p:nvSpPr>
          <p:cNvPr id="4" name="日期占位符 3"/>
          <p:cNvSpPr>
            <a:spLocks noGrp="1"/>
          </p:cNvSpPr>
          <p:nvPr>
            <p:ph type="dt" sz="half" idx="10"/>
          </p:nvPr>
        </p:nvSpPr>
        <p:spPr/>
        <p:txBody>
          <a:bodyPr/>
          <a:lstStyle/>
          <a:p>
            <a:pPr>
              <a:defRPr/>
            </a:pPr>
            <a:fld id="{BA7F8598-7F03-5E4E-828B-62CE1D8C83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29</a:t>
            </a:fld>
            <a:endParaRPr lang="zh-CN" altLang="en-US"/>
          </a:p>
        </p:txBody>
      </p:sp>
      <p:sp>
        <p:nvSpPr>
          <p:cNvPr id="3" name="内容占位符 2"/>
          <p:cNvSpPr>
            <a:spLocks noGrp="1"/>
          </p:cNvSpPr>
          <p:nvPr>
            <p:ph idx="1"/>
          </p:nvPr>
        </p:nvSpPr>
        <p:spPr>
          <a:xfrm>
            <a:off x="457200" y="1340768"/>
            <a:ext cx="8229600" cy="4968552"/>
          </a:xfrm>
        </p:spPr>
        <p:txBody>
          <a:bodyPr/>
          <a:lstStyle/>
          <a:p>
            <a:pPr>
              <a:lnSpc>
                <a:spcPct val="140000"/>
              </a:lnSpc>
            </a:pPr>
            <a:r>
              <a:rPr lang="zh-CN" altLang="en-US" sz="2400" b="1" dirty="0"/>
              <a:t>直方图规定化过程示意</a:t>
            </a:r>
            <a:endParaRPr lang="en-US" altLang="zh-CN" sz="2400" b="1"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523875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08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本讲学习目标</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256584"/>
          </a:xfrm>
        </p:spPr>
        <p:txBody>
          <a:bodyPr/>
          <a:lstStyle/>
          <a:p>
            <a:r>
              <a:rPr kumimoji="1" lang="zh-CN" altLang="en-US" sz="2800" dirty="0"/>
              <a:t>基本概念</a:t>
            </a:r>
            <a:endParaRPr kumimoji="1" lang="en-US" altLang="zh-CN" sz="2800" dirty="0"/>
          </a:p>
          <a:p>
            <a:pPr lvl="1"/>
            <a:r>
              <a:rPr kumimoji="1" lang="zh-CN" altLang="en-US" sz="2400" dirty="0"/>
              <a:t>了解图像增强的概念和增强处理的几大类型</a:t>
            </a:r>
            <a:endParaRPr kumimoji="1" lang="en-US" altLang="zh-CN" sz="2400" dirty="0"/>
          </a:p>
          <a:p>
            <a:pPr lvl="2"/>
            <a:r>
              <a:rPr kumimoji="1" lang="zh-CN" altLang="en-US" sz="2000" dirty="0"/>
              <a:t>对比度、低通平滑去噪、高通锐化突出轮廓</a:t>
            </a:r>
            <a:endParaRPr kumimoji="1" lang="en-US" altLang="zh-CN" sz="2000" dirty="0"/>
          </a:p>
          <a:p>
            <a:pPr lvl="1"/>
            <a:r>
              <a:rPr kumimoji="1" lang="zh-CN" altLang="en-US" sz="2400" dirty="0"/>
              <a:t>点运算增强</a:t>
            </a:r>
            <a:endParaRPr kumimoji="1" lang="en-US" altLang="zh-CN" sz="2400" dirty="0"/>
          </a:p>
          <a:p>
            <a:pPr lvl="2"/>
            <a:r>
              <a:rPr kumimoji="1" lang="zh-CN" altLang="en-US" sz="2000" dirty="0"/>
              <a:t>灰度映射、多图像运算、直方图处理</a:t>
            </a:r>
            <a:endParaRPr kumimoji="1" lang="en-US" altLang="zh-CN" sz="2000" dirty="0"/>
          </a:p>
          <a:p>
            <a:r>
              <a:rPr kumimoji="1" lang="zh-CN" altLang="en-US" sz="2800" dirty="0"/>
              <a:t>基本算法</a:t>
            </a:r>
            <a:endParaRPr kumimoji="1" lang="en-US" altLang="zh-CN" sz="2800" dirty="0"/>
          </a:p>
          <a:p>
            <a:pPr lvl="1"/>
            <a:r>
              <a:rPr kumimoji="1" lang="zh-CN" altLang="en-US" sz="2400" dirty="0"/>
              <a:t>熟练掌握伽马变换、多图像运算、直方图增强等算法</a:t>
            </a:r>
            <a:endParaRPr kumimoji="1" lang="en-US" altLang="zh-CN" sz="2400" dirty="0"/>
          </a:p>
          <a:p>
            <a:r>
              <a:rPr kumimoji="1" lang="zh-CN" altLang="en-US" sz="2800" dirty="0"/>
              <a:t>基本应用</a:t>
            </a:r>
            <a:endParaRPr kumimoji="1" lang="en-US" altLang="zh-CN" sz="2800" dirty="0"/>
          </a:p>
          <a:p>
            <a:pPr lvl="1"/>
            <a:r>
              <a:rPr kumimoji="1" lang="zh-CN" altLang="en-US" sz="2400" dirty="0"/>
              <a:t>对比度调整，改变图像的视觉效果</a:t>
            </a:r>
            <a:endParaRPr kumimoji="1" lang="en-US" altLang="zh-CN" sz="2400" dirty="0"/>
          </a:p>
          <a:p>
            <a:r>
              <a:rPr kumimoji="1" lang="zh-CN" altLang="en-US" sz="2800" dirty="0"/>
              <a:t>编程实验</a:t>
            </a:r>
            <a:endParaRPr kumimoji="1" lang="en-US" altLang="zh-CN" sz="2800" dirty="0"/>
          </a:p>
          <a:p>
            <a:pPr lvl="1"/>
            <a:r>
              <a:rPr kumimoji="1" lang="zh-CN" altLang="en-US" sz="2400" dirty="0"/>
              <a:t>基本点运算增强算法的实现编程实验</a:t>
            </a:r>
            <a:endParaRPr kumimoji="1" lang="en-US" altLang="zh-CN" sz="2400" dirty="0"/>
          </a:p>
        </p:txBody>
      </p:sp>
      <p:sp>
        <p:nvSpPr>
          <p:cNvPr id="4" name="日期占位符 3"/>
          <p:cNvSpPr>
            <a:spLocks noGrp="1"/>
          </p:cNvSpPr>
          <p:nvPr>
            <p:ph type="dt" sz="half" idx="10"/>
          </p:nvPr>
        </p:nvSpPr>
        <p:spPr/>
        <p:txBody>
          <a:bodyPr/>
          <a:lstStyle/>
          <a:p>
            <a:pPr>
              <a:defRPr/>
            </a:pPr>
            <a:fld id="{4FE27D78-2A10-304D-B17D-9462A098BC92}"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a:t>
            </a:fld>
            <a:endParaRPr lang="zh-CN" altLang="en-US"/>
          </a:p>
        </p:txBody>
      </p:sp>
    </p:spTree>
    <p:extLst>
      <p:ext uri="{BB962C8B-B14F-4D97-AF65-F5344CB8AC3E}">
        <p14:creationId xmlns:p14="http://schemas.microsoft.com/office/powerpoint/2010/main" val="24852088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本讲小结</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363272" cy="5256584"/>
          </a:xfrm>
        </p:spPr>
        <p:txBody>
          <a:bodyPr/>
          <a:lstStyle/>
          <a:p>
            <a:r>
              <a:rPr kumimoji="1" lang="zh-CN" altLang="en-US" sz="2800" dirty="0"/>
              <a:t>图像增强的概念</a:t>
            </a:r>
            <a:endParaRPr kumimoji="1" lang="en-US" altLang="zh-CN" sz="2800" dirty="0"/>
          </a:p>
          <a:p>
            <a:pPr lvl="1"/>
            <a:r>
              <a:rPr kumimoji="1" lang="zh-CN" altLang="en-US" sz="2400" dirty="0"/>
              <a:t>改善视觉效果，对比度增强、图像平滑、图像锐化</a:t>
            </a:r>
            <a:endParaRPr kumimoji="1" lang="en-US" altLang="zh-CN" dirty="0"/>
          </a:p>
          <a:p>
            <a:r>
              <a:rPr kumimoji="1" lang="zh-CN" altLang="en-US" sz="2800" dirty="0"/>
              <a:t>灰度映射</a:t>
            </a:r>
            <a:endParaRPr kumimoji="1" lang="en-US" altLang="zh-CN" sz="2800" dirty="0"/>
          </a:p>
          <a:p>
            <a:pPr lvl="1"/>
            <a:r>
              <a:rPr kumimoji="1" lang="zh-CN" altLang="en-US" sz="2400" dirty="0"/>
              <a:t>图像点运算的基本操作方法</a:t>
            </a:r>
            <a:endParaRPr kumimoji="1" lang="en-US" altLang="zh-CN" sz="2400" dirty="0"/>
          </a:p>
          <a:p>
            <a:pPr lvl="1"/>
            <a:r>
              <a:rPr kumimoji="1" lang="zh-CN" altLang="en-US" sz="2400" dirty="0"/>
              <a:t>常用的映射方法：阈值切分、阶梯量化、对数、指数、伽马变换</a:t>
            </a:r>
            <a:endParaRPr kumimoji="1" lang="en-US" altLang="zh-CN" sz="2400" dirty="0"/>
          </a:p>
          <a:p>
            <a:r>
              <a:rPr kumimoji="1" lang="zh-CN" altLang="en-US" sz="2800" dirty="0"/>
              <a:t>图像运算</a:t>
            </a:r>
            <a:endParaRPr kumimoji="1" lang="en-US" altLang="zh-CN" sz="2800" dirty="0"/>
          </a:p>
          <a:p>
            <a:pPr lvl="1"/>
            <a:r>
              <a:rPr kumimoji="1" lang="zh-CN" altLang="en-US" sz="2400" dirty="0"/>
              <a:t>算术运算、逻辑运算</a:t>
            </a:r>
            <a:endParaRPr kumimoji="1" lang="en-US" altLang="zh-CN" sz="2400" dirty="0"/>
          </a:p>
          <a:p>
            <a:r>
              <a:rPr kumimoji="1" lang="zh-CN" altLang="en-US" sz="2800" dirty="0"/>
              <a:t>直方图处理</a:t>
            </a:r>
            <a:endParaRPr kumimoji="1" lang="en-US" altLang="zh-CN" sz="2800" dirty="0"/>
          </a:p>
          <a:p>
            <a:pPr lvl="1"/>
            <a:r>
              <a:rPr kumimoji="1" lang="zh-CN" altLang="en-US" sz="2400" dirty="0"/>
              <a:t>直方图概念、直方图均衡</a:t>
            </a:r>
            <a:endParaRPr kumimoji="1" lang="en-US" altLang="zh-CN" sz="2400" dirty="0"/>
          </a:p>
        </p:txBody>
      </p:sp>
      <p:sp>
        <p:nvSpPr>
          <p:cNvPr id="4" name="日期占位符 3"/>
          <p:cNvSpPr>
            <a:spLocks noGrp="1"/>
          </p:cNvSpPr>
          <p:nvPr>
            <p:ph type="dt" sz="half" idx="10"/>
          </p:nvPr>
        </p:nvSpPr>
        <p:spPr/>
        <p:txBody>
          <a:bodyPr/>
          <a:lstStyle/>
          <a:p>
            <a:pPr>
              <a:defRPr/>
            </a:pPr>
            <a:fld id="{31FC76EE-337C-4243-BE59-053874235814}"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30</a:t>
            </a:fld>
            <a:endParaRPr lang="zh-CN" altLang="en-US"/>
          </a:p>
        </p:txBody>
      </p:sp>
    </p:spTree>
    <p:extLst>
      <p:ext uri="{BB962C8B-B14F-4D97-AF65-F5344CB8AC3E}">
        <p14:creationId xmlns:p14="http://schemas.microsoft.com/office/powerpoint/2010/main" val="21605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rPr>
              <a:t>课堂实验</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8229600" cy="5328592"/>
          </a:xfrm>
        </p:spPr>
        <p:txBody>
          <a:bodyPr/>
          <a:lstStyle/>
          <a:p>
            <a:r>
              <a:rPr kumimoji="1" lang="zh-CN" altLang="en-US" sz="2400" dirty="0"/>
              <a:t>实验目的</a:t>
            </a:r>
            <a:endParaRPr kumimoji="1" lang="en-US" altLang="zh-CN" sz="2400" dirty="0"/>
          </a:p>
          <a:p>
            <a:pPr lvl="1"/>
            <a:r>
              <a:rPr kumimoji="1" lang="zh-CN" altLang="en-US" sz="2000" dirty="0"/>
              <a:t>了解直方图增强的功能和基本原理</a:t>
            </a:r>
            <a:endParaRPr kumimoji="1" lang="en-US" altLang="zh-CN" sz="2000" dirty="0"/>
          </a:p>
          <a:p>
            <a:pPr lvl="1"/>
            <a:r>
              <a:rPr kumimoji="1" lang="zh-CN" altLang="en-US" sz="2000" dirty="0"/>
              <a:t>掌握映射变换、直方图均衡等基本的对比度增强方法</a:t>
            </a:r>
            <a:endParaRPr kumimoji="1" lang="en-US" altLang="zh-CN" sz="2000" dirty="0"/>
          </a:p>
          <a:p>
            <a:r>
              <a:rPr kumimoji="1" lang="zh-CN" altLang="en-US" sz="2400" dirty="0"/>
              <a:t>实验内容</a:t>
            </a:r>
            <a:endParaRPr kumimoji="1" lang="en-US" altLang="zh-CN" sz="2400" dirty="0"/>
          </a:p>
          <a:p>
            <a:pPr marL="971550" lvl="1" indent="-514350">
              <a:buFont typeface="+mj-lt"/>
              <a:buAutoNum type="arabicPeriod"/>
            </a:pPr>
            <a:r>
              <a:rPr kumimoji="1" lang="zh-CN" altLang="en-US" sz="2000" dirty="0"/>
              <a:t>简单映射变换实验：</a:t>
            </a:r>
            <a:endParaRPr kumimoji="1" lang="en-US" altLang="zh-CN" sz="2000" dirty="0"/>
          </a:p>
          <a:p>
            <a:pPr marL="857250" lvl="2" indent="0">
              <a:buNone/>
            </a:pPr>
            <a:r>
              <a:rPr kumimoji="1" lang="zh-CN" altLang="en-US" sz="1800" dirty="0"/>
              <a:t>读取图像，完成取反、二值化、对比度扩展</a:t>
            </a:r>
            <a:endParaRPr kumimoji="1" lang="en-US" altLang="zh-CN" sz="1800" dirty="0"/>
          </a:p>
          <a:p>
            <a:pPr marL="971550" lvl="1" indent="-514350">
              <a:buFont typeface="+mj-lt"/>
              <a:buAutoNum type="arabicPeriod"/>
            </a:pPr>
            <a:r>
              <a:rPr kumimoji="1" lang="zh-CN" altLang="en-US" sz="2000" dirty="0"/>
              <a:t>曝光不足、曝光过度图像处理</a:t>
            </a:r>
            <a:endParaRPr kumimoji="1" lang="en-US" altLang="zh-CN" sz="2000" dirty="0"/>
          </a:p>
          <a:p>
            <a:pPr marL="857250" lvl="2" indent="0">
              <a:buNone/>
            </a:pPr>
            <a:r>
              <a:rPr kumimoji="1" lang="zh-CN" altLang="en-US" sz="1800" dirty="0"/>
              <a:t>创建需要的图像，采用伽马变换处理</a:t>
            </a:r>
            <a:endParaRPr kumimoji="1" lang="en-US" altLang="zh-CN" sz="1800" dirty="0"/>
          </a:p>
          <a:p>
            <a:pPr marL="971550" lvl="1" indent="-514350">
              <a:buFont typeface="+mj-lt"/>
              <a:buAutoNum type="arabicPeriod"/>
            </a:pPr>
            <a:r>
              <a:rPr kumimoji="1" lang="zh-CN" altLang="en-US" sz="2000" dirty="0"/>
              <a:t>直方图均衡实验</a:t>
            </a:r>
            <a:endParaRPr kumimoji="1" lang="en-US" altLang="zh-CN" sz="2000" dirty="0"/>
          </a:p>
          <a:p>
            <a:pPr marL="857250" lvl="2" indent="0">
              <a:buNone/>
            </a:pPr>
            <a:r>
              <a:rPr kumimoji="1" lang="zh-CN" altLang="en-US" sz="1800" dirty="0"/>
              <a:t>根据</a:t>
            </a:r>
            <a:r>
              <a:rPr kumimoji="1" lang="en-US" altLang="zh-CN" sz="1800" dirty="0"/>
              <a:t>2</a:t>
            </a:r>
            <a:r>
              <a:rPr kumimoji="1" lang="zh-CN" altLang="en-US" sz="1800" dirty="0"/>
              <a:t>创建的图像，计算直方图，直方图累计函数、并进行直方图均衡处理</a:t>
            </a:r>
            <a:endParaRPr kumimoji="1" lang="en-US" altLang="zh-CN" sz="1800" dirty="0"/>
          </a:p>
          <a:p>
            <a:r>
              <a:rPr kumimoji="1" lang="zh-CN" altLang="en-US" sz="2400" dirty="0"/>
              <a:t>验收要求</a:t>
            </a:r>
            <a:endParaRPr kumimoji="1" lang="en-US" altLang="zh-CN" sz="2400" dirty="0"/>
          </a:p>
          <a:p>
            <a:pPr lvl="1"/>
            <a:r>
              <a:rPr kumimoji="1" lang="zh-CN" altLang="en-US" sz="2000" dirty="0"/>
              <a:t>根据各项实验内容，验证所编程序能否改变图像对比度，达到视觉效果满意的要求</a:t>
            </a:r>
            <a:endParaRPr kumimoji="1" lang="en-US" altLang="zh-CN" sz="2000" dirty="0"/>
          </a:p>
          <a:p>
            <a:endParaRPr kumimoji="1" lang="zh-CN" altLang="en-US" dirty="0"/>
          </a:p>
        </p:txBody>
      </p:sp>
      <p:sp>
        <p:nvSpPr>
          <p:cNvPr id="4" name="日期占位符 3"/>
          <p:cNvSpPr>
            <a:spLocks noGrp="1"/>
          </p:cNvSpPr>
          <p:nvPr>
            <p:ph type="dt" sz="half" idx="10"/>
          </p:nvPr>
        </p:nvSpPr>
        <p:spPr/>
        <p:txBody>
          <a:bodyPr/>
          <a:lstStyle/>
          <a:p>
            <a:pPr>
              <a:defRPr/>
            </a:pPr>
            <a:fld id="{C4C2BEF5-CC63-9640-8872-926B8F802F4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31</a:t>
            </a:fld>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3.1</a:t>
            </a:r>
            <a:r>
              <a:rPr lang="zh-CN" altLang="en-US"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1</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4114800" cy="5328592"/>
          </a:xfrm>
        </p:spPr>
        <p:txBody>
          <a:bodyPr/>
          <a:lstStyle/>
          <a:p>
            <a:pPr>
              <a:lnSpc>
                <a:spcPct val="130000"/>
              </a:lnSpc>
            </a:pPr>
            <a:r>
              <a:rPr kumimoji="1" lang="zh-CN" altLang="en-US" sz="2800" dirty="0"/>
              <a:t>简单映射变换实验</a:t>
            </a:r>
            <a:endParaRPr kumimoji="1" lang="en-US" altLang="zh-CN" sz="2800" dirty="0"/>
          </a:p>
          <a:p>
            <a:pPr lvl="1">
              <a:lnSpc>
                <a:spcPct val="130000"/>
              </a:lnSpc>
            </a:pPr>
            <a:r>
              <a:rPr kumimoji="1" lang="zh-CN" altLang="en-US" sz="2400" dirty="0"/>
              <a:t>选择图像</a:t>
            </a:r>
            <a:endParaRPr kumimoji="1" lang="en-US" altLang="zh-CN" sz="2400" dirty="0"/>
          </a:p>
          <a:p>
            <a:pPr lvl="1">
              <a:lnSpc>
                <a:spcPct val="130000"/>
              </a:lnSpc>
            </a:pPr>
            <a:r>
              <a:rPr kumimoji="1" lang="zh-CN" altLang="en-US" sz="2400" dirty="0"/>
              <a:t>决定变换目标</a:t>
            </a:r>
            <a:endParaRPr kumimoji="1" lang="en-US" altLang="zh-CN" sz="2400" dirty="0"/>
          </a:p>
          <a:p>
            <a:pPr lvl="2">
              <a:lnSpc>
                <a:spcPct val="130000"/>
              </a:lnSpc>
            </a:pPr>
            <a:r>
              <a:rPr kumimoji="1" lang="zh-CN" altLang="en-US" sz="2000" dirty="0"/>
              <a:t>对比度调整</a:t>
            </a:r>
            <a:endParaRPr kumimoji="1" lang="en-US" altLang="zh-CN" sz="2000" dirty="0"/>
          </a:p>
          <a:p>
            <a:pPr lvl="2">
              <a:lnSpc>
                <a:spcPct val="130000"/>
              </a:lnSpc>
            </a:pPr>
            <a:r>
              <a:rPr kumimoji="1" lang="zh-CN" altLang="en-US" sz="2000" dirty="0"/>
              <a:t>亮度调整</a:t>
            </a:r>
            <a:endParaRPr kumimoji="1" lang="en-US" altLang="zh-CN" sz="2000" dirty="0"/>
          </a:p>
          <a:p>
            <a:pPr lvl="1">
              <a:lnSpc>
                <a:spcPct val="130000"/>
              </a:lnSpc>
            </a:pPr>
            <a:r>
              <a:rPr kumimoji="1" lang="zh-CN" altLang="en-US" sz="2400" dirty="0"/>
              <a:t>构造映射函数</a:t>
            </a:r>
            <a:endParaRPr kumimoji="1" lang="en-US" altLang="zh-CN" sz="2400" dirty="0"/>
          </a:p>
          <a:p>
            <a:pPr lvl="2">
              <a:lnSpc>
                <a:spcPct val="130000"/>
              </a:lnSpc>
            </a:pPr>
            <a:r>
              <a:rPr kumimoji="1" lang="zh-CN" altLang="en-US" sz="2000" dirty="0"/>
              <a:t>保证变换后的图像有合适的灰度范围</a:t>
            </a:r>
            <a:endParaRPr kumimoji="1" lang="en-US" altLang="zh-CN" sz="2000" dirty="0"/>
          </a:p>
          <a:p>
            <a:pPr lvl="1">
              <a:lnSpc>
                <a:spcPct val="130000"/>
              </a:lnSpc>
            </a:pPr>
            <a:r>
              <a:rPr kumimoji="1" lang="zh-CN" altLang="en-US" sz="2400" dirty="0"/>
              <a:t>映射变换</a:t>
            </a:r>
            <a:endParaRPr kumimoji="1" lang="en-US" altLang="zh-CN" sz="2400" dirty="0"/>
          </a:p>
          <a:p>
            <a:pPr lvl="1">
              <a:lnSpc>
                <a:spcPct val="130000"/>
              </a:lnSpc>
            </a:pPr>
            <a:r>
              <a:rPr kumimoji="1" lang="zh-CN" altLang="en-US" sz="2400" dirty="0"/>
              <a:t>显示变换结果</a:t>
            </a:r>
            <a:endParaRPr kumimoji="1" lang="en-US" altLang="zh-CN" sz="2400" dirty="0"/>
          </a:p>
          <a:p>
            <a:pPr lvl="1"/>
            <a:endParaRPr kumimoji="1" lang="en-US" altLang="zh-CN" dirty="0"/>
          </a:p>
          <a:p>
            <a:endParaRPr kumimoji="1" lang="zh-CN" altLang="en-US" dirty="0"/>
          </a:p>
        </p:txBody>
      </p:sp>
      <p:sp>
        <p:nvSpPr>
          <p:cNvPr id="4" name="日期占位符 3"/>
          <p:cNvSpPr>
            <a:spLocks noGrp="1"/>
          </p:cNvSpPr>
          <p:nvPr>
            <p:ph type="dt" sz="half" idx="10"/>
          </p:nvPr>
        </p:nvSpPr>
        <p:spPr/>
        <p:txBody>
          <a:bodyPr/>
          <a:lstStyle/>
          <a:p>
            <a:pPr>
              <a:defRPr/>
            </a:pPr>
            <a:fld id="{C4C2BEF5-CC63-9640-8872-926B8F802F4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32</a:t>
            </a:fld>
            <a:endParaRPr lang="zh-CN" altLang="en-US"/>
          </a:p>
        </p:txBody>
      </p:sp>
      <p:sp>
        <p:nvSpPr>
          <p:cNvPr id="7" name="内容占位符 2"/>
          <p:cNvSpPr txBox="1">
            <a:spLocks/>
          </p:cNvSpPr>
          <p:nvPr/>
        </p:nvSpPr>
        <p:spPr bwMode="auto">
          <a:xfrm>
            <a:off x="4572000" y="1268760"/>
            <a:ext cx="4114800"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2400" dirty="0"/>
              <a:t>各种映射函数</a:t>
            </a:r>
            <a:endParaRPr kumimoji="1" lang="en-US" altLang="zh-CN" sz="2400" dirty="0"/>
          </a:p>
          <a:p>
            <a:pPr lvl="1"/>
            <a:r>
              <a:rPr kumimoji="1" lang="zh-CN" altLang="en-US" sz="2400" dirty="0"/>
              <a:t>取反</a:t>
            </a:r>
            <a:endParaRPr kumimoji="1" lang="en-US" altLang="zh-CN" sz="2400" dirty="0"/>
          </a:p>
          <a:p>
            <a:pPr lvl="1"/>
            <a:r>
              <a:rPr kumimoji="1" lang="zh-CN" altLang="en-US" sz="2400" dirty="0"/>
              <a:t>线性</a:t>
            </a:r>
            <a:r>
              <a:rPr kumimoji="1" lang="zh-CN" altLang="en-US" sz="1800" dirty="0"/>
              <a:t>（压缩、扩展）</a:t>
            </a:r>
            <a:endParaRPr kumimoji="1" lang="en-US" altLang="zh-CN" sz="2400" dirty="0"/>
          </a:p>
          <a:p>
            <a:pPr lvl="1">
              <a:lnSpc>
                <a:spcPct val="140000"/>
              </a:lnSpc>
            </a:pPr>
            <a:r>
              <a:rPr kumimoji="1" lang="zh-CN" altLang="en-US" sz="2400" dirty="0"/>
              <a:t>对数</a:t>
            </a:r>
            <a:endParaRPr kumimoji="1" lang="en-US" altLang="zh-CN" sz="2400" dirty="0"/>
          </a:p>
          <a:p>
            <a:pPr lvl="1">
              <a:lnSpc>
                <a:spcPct val="140000"/>
              </a:lnSpc>
            </a:pPr>
            <a:r>
              <a:rPr kumimoji="1" lang="zh-CN" altLang="en-US" sz="2400" dirty="0"/>
              <a:t>指数</a:t>
            </a:r>
            <a:endParaRPr kumimoji="1" lang="en-US" altLang="zh-CN" sz="2400" dirty="0"/>
          </a:p>
          <a:p>
            <a:pPr>
              <a:lnSpc>
                <a:spcPct val="140000"/>
              </a:lnSpc>
            </a:pPr>
            <a:r>
              <a:rPr kumimoji="1" lang="zh-CN" altLang="en-US" sz="2400" dirty="0"/>
              <a:t>编程示例</a:t>
            </a:r>
            <a:endParaRPr kumimoji="1" lang="en-US" altLang="zh-CN" sz="2400" dirty="0"/>
          </a:p>
          <a:p>
            <a:pPr marL="457200" lvl="1" indent="0">
              <a:buNone/>
            </a:pPr>
            <a:endParaRPr kumimoji="1" lang="en-US" altLang="zh-CN" sz="2400" dirty="0"/>
          </a:p>
          <a:p>
            <a:pPr lvl="1"/>
            <a:endParaRPr kumimoji="1" lang="en-US" altLang="zh-CN" sz="2400" dirty="0"/>
          </a:p>
          <a:p>
            <a:pPr lvl="1"/>
            <a:endParaRPr kumimoji="1" lang="zh-CN" altLang="en-US" dirty="0"/>
          </a:p>
        </p:txBody>
      </p:sp>
      <p:graphicFrame>
        <p:nvGraphicFramePr>
          <p:cNvPr id="8" name="对象 7"/>
          <p:cNvGraphicFramePr>
            <a:graphicFrameLocks noChangeAspect="1"/>
          </p:cNvGraphicFramePr>
          <p:nvPr>
            <p:extLst>
              <p:ext uri="{D42A27DB-BD31-4B8C-83A1-F6EECF244321}">
                <p14:modId xmlns:p14="http://schemas.microsoft.com/office/powerpoint/2010/main" val="1242820122"/>
              </p:ext>
            </p:extLst>
          </p:nvPr>
        </p:nvGraphicFramePr>
        <p:xfrm>
          <a:off x="6156176" y="1772816"/>
          <a:ext cx="1379537" cy="319658"/>
        </p:xfrm>
        <a:graphic>
          <a:graphicData uri="http://schemas.openxmlformats.org/presentationml/2006/ole">
            <mc:AlternateContent xmlns:mc="http://schemas.openxmlformats.org/markup-compatibility/2006">
              <mc:Choice xmlns:v="urn:schemas-microsoft-com:vml" Requires="v">
                <p:oleObj spid="_x0000_s14444" name="Equation" r:id="rId4" imgW="749300" imgH="165100" progId="Equation.DSMT4">
                  <p:embed/>
                </p:oleObj>
              </mc:Choice>
              <mc:Fallback>
                <p:oleObj name="Equation" r:id="rId4" imgW="749300" imgH="165100" progId="Equation.DSMT4">
                  <p:embed/>
                  <p:pic>
                    <p:nvPicPr>
                      <p:cNvPr id="0" name=""/>
                      <p:cNvPicPr/>
                      <p:nvPr/>
                    </p:nvPicPr>
                    <p:blipFill>
                      <a:blip r:embed="rId5"/>
                      <a:stretch>
                        <a:fillRect/>
                      </a:stretch>
                    </p:blipFill>
                    <p:spPr>
                      <a:xfrm>
                        <a:off x="6156176" y="1772816"/>
                        <a:ext cx="1379537" cy="319658"/>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568601711"/>
              </p:ext>
            </p:extLst>
          </p:nvPr>
        </p:nvGraphicFramePr>
        <p:xfrm>
          <a:off x="7596336" y="2204864"/>
          <a:ext cx="1080120" cy="288032"/>
        </p:xfrm>
        <a:graphic>
          <a:graphicData uri="http://schemas.openxmlformats.org/presentationml/2006/ole">
            <mc:AlternateContent xmlns:mc="http://schemas.openxmlformats.org/markup-compatibility/2006">
              <mc:Choice xmlns:v="urn:schemas-microsoft-com:vml" Requires="v">
                <p:oleObj spid="_x0000_s14445" name="Equation" r:id="rId6" imgW="787400" imgH="165100" progId="Equation.DSMT4">
                  <p:embed/>
                </p:oleObj>
              </mc:Choice>
              <mc:Fallback>
                <p:oleObj name="Equation" r:id="rId6" imgW="787400" imgH="165100" progId="Equation.DSMT4">
                  <p:embed/>
                  <p:pic>
                    <p:nvPicPr>
                      <p:cNvPr id="0" name=""/>
                      <p:cNvPicPr/>
                      <p:nvPr/>
                    </p:nvPicPr>
                    <p:blipFill>
                      <a:blip r:embed="rId7"/>
                      <a:stretch>
                        <a:fillRect/>
                      </a:stretch>
                    </p:blipFill>
                    <p:spPr>
                      <a:xfrm>
                        <a:off x="7596336" y="2204864"/>
                        <a:ext cx="1080120" cy="28803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107189933"/>
              </p:ext>
            </p:extLst>
          </p:nvPr>
        </p:nvGraphicFramePr>
        <p:xfrm>
          <a:off x="6156176" y="2636912"/>
          <a:ext cx="1520553" cy="487418"/>
        </p:xfrm>
        <a:graphic>
          <a:graphicData uri="http://schemas.openxmlformats.org/presentationml/2006/ole">
            <mc:AlternateContent xmlns:mc="http://schemas.openxmlformats.org/markup-compatibility/2006">
              <mc:Choice xmlns:v="urn:schemas-microsoft-com:vml" Requires="v">
                <p:oleObj spid="_x0000_s14446" name="Equation" r:id="rId8" imgW="1371600" imgH="419100" progId="Equation.DSMT4">
                  <p:embed/>
                </p:oleObj>
              </mc:Choice>
              <mc:Fallback>
                <p:oleObj name="Equation" r:id="rId8" imgW="1371600" imgH="419100" progId="Equation.DSMT4">
                  <p:embed/>
                  <p:pic>
                    <p:nvPicPr>
                      <p:cNvPr id="0" name=""/>
                      <p:cNvPicPr/>
                      <p:nvPr/>
                    </p:nvPicPr>
                    <p:blipFill>
                      <a:blip r:embed="rId9"/>
                      <a:stretch>
                        <a:fillRect/>
                      </a:stretch>
                    </p:blipFill>
                    <p:spPr>
                      <a:xfrm>
                        <a:off x="6156176" y="2636912"/>
                        <a:ext cx="1520553" cy="487418"/>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81327593"/>
              </p:ext>
            </p:extLst>
          </p:nvPr>
        </p:nvGraphicFramePr>
        <p:xfrm>
          <a:off x="6156176" y="3212976"/>
          <a:ext cx="1258114" cy="576064"/>
        </p:xfrm>
        <a:graphic>
          <a:graphicData uri="http://schemas.openxmlformats.org/presentationml/2006/ole">
            <mc:AlternateContent xmlns:mc="http://schemas.openxmlformats.org/markup-compatibility/2006">
              <mc:Choice xmlns:v="urn:schemas-microsoft-com:vml" Requires="v">
                <p:oleObj spid="_x0000_s14447" name="Equation" r:id="rId10" imgW="787400" imgH="419100" progId="Equation.DSMT4">
                  <p:embed/>
                </p:oleObj>
              </mc:Choice>
              <mc:Fallback>
                <p:oleObj name="Equation" r:id="rId10" imgW="787400" imgH="419100" progId="Equation.DSMT4">
                  <p:embed/>
                  <p:pic>
                    <p:nvPicPr>
                      <p:cNvPr id="0" name=""/>
                      <p:cNvPicPr/>
                      <p:nvPr/>
                    </p:nvPicPr>
                    <p:blipFill>
                      <a:blip r:embed="rId11"/>
                      <a:stretch>
                        <a:fillRect/>
                      </a:stretch>
                    </p:blipFill>
                    <p:spPr>
                      <a:xfrm>
                        <a:off x="6156176" y="3212976"/>
                        <a:ext cx="1258114" cy="576064"/>
                      </a:xfrm>
                      <a:prstGeom prst="rect">
                        <a:avLst/>
                      </a:prstGeom>
                    </p:spPr>
                  </p:pic>
                </p:oleObj>
              </mc:Fallback>
            </mc:AlternateContent>
          </a:graphicData>
        </a:graphic>
      </p:graphicFrame>
      <p:sp>
        <p:nvSpPr>
          <p:cNvPr id="12" name="文本框 11"/>
          <p:cNvSpPr txBox="1"/>
          <p:nvPr/>
        </p:nvSpPr>
        <p:spPr>
          <a:xfrm>
            <a:off x="5436096" y="4365104"/>
            <a:ext cx="2664296" cy="20162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100" dirty="0"/>
              <a:t>I=</a:t>
            </a:r>
            <a:r>
              <a:rPr lang="en-US" altLang="zh-CN" sz="1100" dirty="0" err="1"/>
              <a:t>imread</a:t>
            </a:r>
            <a:r>
              <a:rPr lang="en-US" altLang="zh-CN" sz="1100" dirty="0"/>
              <a:t>('lena_gray_256.tif');</a:t>
            </a:r>
          </a:p>
          <a:p>
            <a:endParaRPr lang="en-US" altLang="zh-CN" sz="1100" dirty="0"/>
          </a:p>
          <a:p>
            <a:r>
              <a:rPr lang="is-IS" altLang="zh-CN" sz="1100" dirty="0"/>
              <a:t>m=128; n=256;</a:t>
            </a:r>
            <a:r>
              <a:rPr lang="uk-UA" altLang="zh-CN" sz="1100" dirty="0"/>
              <a:t>k=6;</a:t>
            </a:r>
          </a:p>
          <a:p>
            <a:r>
              <a:rPr lang="fi-FI" altLang="zh-CN" sz="1100" dirty="0"/>
              <a:t>s=1:1:n;</a:t>
            </a:r>
          </a:p>
          <a:p>
            <a:r>
              <a:rPr lang="pl-PL" altLang="zh-CN" sz="1100" dirty="0"/>
              <a:t>t=n./(1+(m./s).^k);      %</a:t>
            </a:r>
            <a:r>
              <a:rPr lang="zh-CN" altLang="pl-PL" sz="1100" dirty="0"/>
              <a:t>对比度增加</a:t>
            </a:r>
            <a:endParaRPr lang="en-US" altLang="zh-CN" sz="1100" dirty="0"/>
          </a:p>
          <a:p>
            <a:endParaRPr lang="en-US" altLang="zh-CN" sz="1100" dirty="0"/>
          </a:p>
          <a:p>
            <a:r>
              <a:rPr lang="en-US" altLang="zh-CN" sz="1100" dirty="0" err="1"/>
              <a:t>Ib</a:t>
            </a:r>
            <a:r>
              <a:rPr lang="en-US" altLang="zh-CN" sz="1100" dirty="0"/>
              <a:t>=uint8(n./(1+(m./double(I)).^k));</a:t>
            </a:r>
          </a:p>
          <a:p>
            <a:endParaRPr lang="pt-BR" altLang="zh-CN" sz="1100" dirty="0"/>
          </a:p>
          <a:p>
            <a:r>
              <a:rPr lang="pt-BR" altLang="zh-CN" sz="1100" dirty="0" err="1"/>
              <a:t>subplot</a:t>
            </a:r>
            <a:r>
              <a:rPr lang="pt-BR" altLang="zh-CN" sz="1100" dirty="0"/>
              <a:t>(</a:t>
            </a:r>
            <a:r>
              <a:rPr lang="zh-CN" altLang="zh-CN" sz="1100" dirty="0"/>
              <a:t>1</a:t>
            </a:r>
            <a:r>
              <a:rPr lang="en-US" altLang="zh-CN" sz="1100" dirty="0"/>
              <a:t>,3,1</a:t>
            </a:r>
            <a:r>
              <a:rPr lang="pt-BR" altLang="zh-CN" sz="1100" dirty="0"/>
              <a:t>);;</a:t>
            </a:r>
            <a:r>
              <a:rPr lang="pt-BR" altLang="zh-CN" sz="1100" dirty="0" err="1"/>
              <a:t>imshow</a:t>
            </a:r>
            <a:r>
              <a:rPr lang="pt-BR" altLang="zh-CN" sz="1100" dirty="0"/>
              <a:t>(</a:t>
            </a:r>
            <a:r>
              <a:rPr lang="pt-BR" altLang="zh-CN" sz="1100" dirty="0" err="1"/>
              <a:t>I</a:t>
            </a:r>
            <a:r>
              <a:rPr lang="pt-BR" altLang="zh-CN" sz="1100" dirty="0"/>
              <a:t>);</a:t>
            </a:r>
          </a:p>
          <a:p>
            <a:r>
              <a:rPr lang="pt-BR" altLang="zh-CN" sz="1100" dirty="0" err="1"/>
              <a:t>subplot</a:t>
            </a:r>
            <a:r>
              <a:rPr lang="pt-BR" altLang="zh-CN" sz="1100" dirty="0"/>
              <a:t>(</a:t>
            </a:r>
            <a:r>
              <a:rPr lang="en-US" altLang="zh-CN" sz="1100" dirty="0"/>
              <a:t>1,3,2</a:t>
            </a:r>
            <a:r>
              <a:rPr lang="pt-BR" altLang="zh-CN" sz="1100" dirty="0"/>
              <a:t>);</a:t>
            </a:r>
            <a:r>
              <a:rPr lang="pt-BR" altLang="zh-CN" sz="1100" dirty="0" err="1"/>
              <a:t>plot</a:t>
            </a:r>
            <a:r>
              <a:rPr lang="pt-BR" altLang="zh-CN" sz="1100" dirty="0"/>
              <a:t>(</a:t>
            </a:r>
            <a:r>
              <a:rPr lang="pt-BR" altLang="zh-CN" sz="1100" dirty="0" err="1"/>
              <a:t>t</a:t>
            </a:r>
            <a:r>
              <a:rPr lang="pt-BR" altLang="zh-CN" sz="1100" dirty="0"/>
              <a:t>,'</a:t>
            </a:r>
            <a:r>
              <a:rPr lang="pt-BR" altLang="zh-CN" sz="1100" dirty="0" err="1"/>
              <a:t>R</a:t>
            </a:r>
            <a:r>
              <a:rPr lang="pt-BR" altLang="zh-CN" sz="1100" dirty="0"/>
              <a:t>');</a:t>
            </a:r>
          </a:p>
          <a:p>
            <a:r>
              <a:rPr lang="pt-BR" altLang="zh-CN" sz="1100" dirty="0" err="1"/>
              <a:t>subplot</a:t>
            </a:r>
            <a:r>
              <a:rPr lang="pt-BR" altLang="zh-CN" sz="1100" dirty="0"/>
              <a:t>(</a:t>
            </a:r>
            <a:r>
              <a:rPr lang="en-US" altLang="zh-CN" sz="1100" dirty="0"/>
              <a:t>1,3,3</a:t>
            </a:r>
            <a:r>
              <a:rPr lang="pt-BR" altLang="zh-CN" sz="1100" dirty="0"/>
              <a:t>);</a:t>
            </a:r>
            <a:r>
              <a:rPr lang="pt-BR" altLang="zh-CN" sz="1100" dirty="0" err="1"/>
              <a:t>imshow</a:t>
            </a:r>
            <a:r>
              <a:rPr lang="pt-BR" altLang="zh-CN" sz="1100" dirty="0"/>
              <a:t>(</a:t>
            </a:r>
            <a:r>
              <a:rPr lang="pt-BR" altLang="zh-CN" sz="1100" dirty="0" err="1"/>
              <a:t>Ib</a:t>
            </a:r>
            <a:r>
              <a:rPr lang="pt-BR" altLang="zh-CN" sz="1100" dirty="0"/>
              <a:t>);</a:t>
            </a:r>
          </a:p>
        </p:txBody>
      </p:sp>
    </p:spTree>
    <p:extLst>
      <p:ext uri="{BB962C8B-B14F-4D97-AF65-F5344CB8AC3E}">
        <p14:creationId xmlns:p14="http://schemas.microsoft.com/office/powerpoint/2010/main" val="985364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3.2</a:t>
            </a:r>
            <a:r>
              <a:rPr lang="zh-CN" altLang="en-US"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2</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4618856" cy="5328592"/>
          </a:xfrm>
        </p:spPr>
        <p:txBody>
          <a:bodyPr/>
          <a:lstStyle/>
          <a:p>
            <a:pPr marL="57150" indent="0">
              <a:lnSpc>
                <a:spcPct val="150000"/>
              </a:lnSpc>
              <a:buNone/>
            </a:pPr>
            <a:r>
              <a:rPr kumimoji="1" lang="zh-CN" altLang="en-US" sz="2400" dirty="0"/>
              <a:t>采用伽马变换处理曝光不良图像</a:t>
            </a:r>
            <a:endParaRPr kumimoji="1" lang="en-US" altLang="zh-CN" sz="2400" dirty="0"/>
          </a:p>
          <a:p>
            <a:pPr lvl="1">
              <a:lnSpc>
                <a:spcPct val="150000"/>
              </a:lnSpc>
            </a:pPr>
            <a:r>
              <a:rPr kumimoji="1" lang="zh-CN" altLang="en-US" sz="2000" dirty="0"/>
              <a:t>选择或创建图像（手机拍照）</a:t>
            </a:r>
            <a:endParaRPr kumimoji="1" lang="en-US" altLang="zh-CN" sz="2000" dirty="0"/>
          </a:p>
          <a:p>
            <a:pPr lvl="1">
              <a:lnSpc>
                <a:spcPct val="150000"/>
              </a:lnSpc>
            </a:pPr>
            <a:r>
              <a:rPr kumimoji="1" lang="zh-CN" altLang="en-US" sz="2000" dirty="0"/>
              <a:t>决定变换目标</a:t>
            </a:r>
            <a:endParaRPr kumimoji="1" lang="en-US" altLang="zh-CN" sz="2000" dirty="0"/>
          </a:p>
          <a:p>
            <a:pPr lvl="2">
              <a:lnSpc>
                <a:spcPct val="150000"/>
              </a:lnSpc>
            </a:pPr>
            <a:r>
              <a:rPr kumimoji="1" lang="zh-CN" altLang="en-US" sz="1600" dirty="0"/>
              <a:t>修正曝光不足</a:t>
            </a:r>
            <a:endParaRPr kumimoji="1" lang="en-US" altLang="zh-CN" sz="1600" dirty="0"/>
          </a:p>
          <a:p>
            <a:pPr lvl="2">
              <a:lnSpc>
                <a:spcPct val="150000"/>
              </a:lnSpc>
            </a:pPr>
            <a:r>
              <a:rPr kumimoji="1" lang="zh-CN" altLang="en-US" sz="1600" dirty="0"/>
              <a:t>修正曝光过度</a:t>
            </a:r>
            <a:endParaRPr kumimoji="1" lang="en-US" altLang="zh-CN" sz="1600" dirty="0"/>
          </a:p>
          <a:p>
            <a:pPr lvl="1">
              <a:lnSpc>
                <a:spcPct val="150000"/>
              </a:lnSpc>
            </a:pPr>
            <a:r>
              <a:rPr kumimoji="1" lang="zh-CN" altLang="en-US" sz="2000" dirty="0"/>
              <a:t>构造映射函数</a:t>
            </a:r>
            <a:endParaRPr kumimoji="1" lang="en-US" altLang="zh-CN" sz="2000" dirty="0"/>
          </a:p>
          <a:p>
            <a:pPr lvl="2">
              <a:lnSpc>
                <a:spcPct val="150000"/>
              </a:lnSpc>
            </a:pPr>
            <a:r>
              <a:rPr kumimoji="1" lang="zh-CN" altLang="en-US" sz="1800" dirty="0"/>
              <a:t>保证变换后的图像有合适的灰度范围</a:t>
            </a:r>
            <a:endParaRPr kumimoji="1" lang="en-US" altLang="zh-CN" sz="1800" dirty="0"/>
          </a:p>
          <a:p>
            <a:pPr lvl="1">
              <a:lnSpc>
                <a:spcPct val="150000"/>
              </a:lnSpc>
            </a:pPr>
            <a:r>
              <a:rPr kumimoji="1" lang="zh-CN" altLang="en-US" sz="2000" dirty="0"/>
              <a:t>映射变换</a:t>
            </a:r>
            <a:endParaRPr kumimoji="1" lang="en-US" altLang="zh-CN" sz="2000" dirty="0"/>
          </a:p>
          <a:p>
            <a:pPr lvl="1">
              <a:lnSpc>
                <a:spcPct val="150000"/>
              </a:lnSpc>
            </a:pPr>
            <a:r>
              <a:rPr kumimoji="1" lang="zh-CN" altLang="en-US" sz="2000" dirty="0"/>
              <a:t>显示变换结果</a:t>
            </a:r>
            <a:endParaRPr kumimoji="1" lang="en-US" altLang="zh-CN" sz="2000" dirty="0"/>
          </a:p>
          <a:p>
            <a:pPr marL="857250" lvl="2" indent="0">
              <a:buNone/>
            </a:pPr>
            <a:endParaRPr kumimoji="1" lang="en-US" altLang="zh-CN" sz="1800" dirty="0"/>
          </a:p>
          <a:p>
            <a:endParaRPr kumimoji="1" lang="zh-CN" altLang="en-US" dirty="0"/>
          </a:p>
        </p:txBody>
      </p:sp>
      <p:sp>
        <p:nvSpPr>
          <p:cNvPr id="4" name="日期占位符 3"/>
          <p:cNvSpPr>
            <a:spLocks noGrp="1"/>
          </p:cNvSpPr>
          <p:nvPr>
            <p:ph type="dt" sz="half" idx="10"/>
          </p:nvPr>
        </p:nvSpPr>
        <p:spPr/>
        <p:txBody>
          <a:bodyPr/>
          <a:lstStyle/>
          <a:p>
            <a:pPr>
              <a:defRPr/>
            </a:pPr>
            <a:fld id="{C4C2BEF5-CC63-9640-8872-926B8F802F4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33</a:t>
            </a:fld>
            <a:endParaRPr lang="zh-CN" altLang="en-US"/>
          </a:p>
        </p:txBody>
      </p:sp>
      <p:sp>
        <p:nvSpPr>
          <p:cNvPr id="7" name="内容占位符 2"/>
          <p:cNvSpPr txBox="1">
            <a:spLocks/>
          </p:cNvSpPr>
          <p:nvPr/>
        </p:nvSpPr>
        <p:spPr bwMode="auto">
          <a:xfrm>
            <a:off x="5076056" y="1268760"/>
            <a:ext cx="3610744"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kumimoji="1" lang="zh-CN" altLang="en-US" sz="2400" dirty="0"/>
              <a:t>伽马变换函数</a:t>
            </a:r>
            <a:endParaRPr kumimoji="1" lang="en-US" altLang="zh-CN" sz="2400" dirty="0"/>
          </a:p>
          <a:p>
            <a:pPr>
              <a:lnSpc>
                <a:spcPct val="120000"/>
              </a:lnSpc>
            </a:pPr>
            <a:endParaRPr kumimoji="1" lang="en-US" altLang="zh-CN" sz="2400" dirty="0"/>
          </a:p>
          <a:p>
            <a:pPr lvl="1">
              <a:lnSpc>
                <a:spcPct val="120000"/>
              </a:lnSpc>
            </a:pPr>
            <a:r>
              <a:rPr kumimoji="1" lang="el-GR" altLang="zh-CN" sz="1800" dirty="0"/>
              <a:t>γ</a:t>
            </a:r>
            <a:r>
              <a:rPr kumimoji="1" lang="zh-CN" altLang="en-US" sz="1800" dirty="0"/>
              <a:t>系数可根据图像存在的曝光问题进行调整</a:t>
            </a:r>
            <a:endParaRPr kumimoji="1" lang="en-US" altLang="zh-CN" sz="1800" dirty="0"/>
          </a:p>
          <a:p>
            <a:pPr lvl="1">
              <a:lnSpc>
                <a:spcPct val="120000"/>
              </a:lnSpc>
            </a:pPr>
            <a:r>
              <a:rPr kumimoji="1" lang="zh-CN" altLang="en-US" sz="1800" dirty="0"/>
              <a:t>偏亮、曝光过度选择大于</a:t>
            </a:r>
            <a:r>
              <a:rPr kumimoji="1" lang="en-US" altLang="zh-CN" sz="1800" dirty="0"/>
              <a:t>1</a:t>
            </a:r>
            <a:r>
              <a:rPr kumimoji="1" lang="zh-CN" altLang="en-US" sz="1800" dirty="0"/>
              <a:t>系数</a:t>
            </a:r>
            <a:endParaRPr kumimoji="1" lang="en-US" altLang="zh-CN" sz="1800" dirty="0"/>
          </a:p>
          <a:p>
            <a:pPr lvl="1">
              <a:lnSpc>
                <a:spcPct val="120000"/>
              </a:lnSpc>
            </a:pPr>
            <a:r>
              <a:rPr kumimoji="1" lang="zh-CN" altLang="en-US" sz="1800" dirty="0"/>
              <a:t>偏暗、曝光不足反之</a:t>
            </a:r>
            <a:endParaRPr kumimoji="1" lang="en-US" altLang="zh-CN" sz="1800" dirty="0"/>
          </a:p>
          <a:p>
            <a:pPr lvl="1">
              <a:lnSpc>
                <a:spcPct val="120000"/>
              </a:lnSpc>
            </a:pPr>
            <a:r>
              <a:rPr kumimoji="1" lang="en-US" altLang="zh-CN" sz="1800" dirty="0"/>
              <a:t>k</a:t>
            </a:r>
            <a:r>
              <a:rPr kumimoji="1" lang="zh-CN" altLang="en-US" sz="1800" dirty="0"/>
              <a:t>系数选择需要保证变换后图像的整个灰度范围是合适的（</a:t>
            </a:r>
            <a:r>
              <a:rPr kumimoji="1" lang="en-US" altLang="zh-CN" sz="1800" dirty="0"/>
              <a:t>0-255</a:t>
            </a:r>
            <a:r>
              <a:rPr kumimoji="1" lang="zh-CN" altLang="en-US" sz="1800" dirty="0"/>
              <a:t>）</a:t>
            </a:r>
            <a:endParaRPr kumimoji="1" lang="en-US" altLang="zh-CN" sz="2400" dirty="0"/>
          </a:p>
          <a:p>
            <a:pPr>
              <a:lnSpc>
                <a:spcPct val="120000"/>
              </a:lnSpc>
            </a:pPr>
            <a:r>
              <a:rPr kumimoji="1" lang="zh-CN" altLang="en-US" sz="2400" dirty="0"/>
              <a:t>参考程序（略）</a:t>
            </a:r>
          </a:p>
        </p:txBody>
      </p:sp>
      <p:graphicFrame>
        <p:nvGraphicFramePr>
          <p:cNvPr id="8" name="对象 7"/>
          <p:cNvGraphicFramePr>
            <a:graphicFrameLocks noChangeAspect="1"/>
          </p:cNvGraphicFramePr>
          <p:nvPr>
            <p:extLst>
              <p:ext uri="{D42A27DB-BD31-4B8C-83A1-F6EECF244321}">
                <p14:modId xmlns:p14="http://schemas.microsoft.com/office/powerpoint/2010/main" val="4241775190"/>
              </p:ext>
            </p:extLst>
          </p:nvPr>
        </p:nvGraphicFramePr>
        <p:xfrm>
          <a:off x="6516216" y="1844824"/>
          <a:ext cx="1298575" cy="328612"/>
        </p:xfrm>
        <a:graphic>
          <a:graphicData uri="http://schemas.openxmlformats.org/presentationml/2006/ole">
            <mc:AlternateContent xmlns:mc="http://schemas.openxmlformats.org/markup-compatibility/2006">
              <mc:Choice xmlns:v="urn:schemas-microsoft-com:vml" Requires="v">
                <p:oleObj spid="_x0000_s15390" name="Equation" r:id="rId4" imgW="635000" imgH="190500" progId="Equation.DSMT4">
                  <p:embed/>
                </p:oleObj>
              </mc:Choice>
              <mc:Fallback>
                <p:oleObj name="Equation" r:id="rId4" imgW="635000" imgH="190500" progId="Equation.DSMT4">
                  <p:embed/>
                  <p:pic>
                    <p:nvPicPr>
                      <p:cNvPr id="0" name=""/>
                      <p:cNvPicPr/>
                      <p:nvPr/>
                    </p:nvPicPr>
                    <p:blipFill>
                      <a:blip r:embed="rId5"/>
                      <a:stretch>
                        <a:fillRect/>
                      </a:stretch>
                    </p:blipFill>
                    <p:spPr>
                      <a:xfrm>
                        <a:off x="6516216" y="1844824"/>
                        <a:ext cx="1298575" cy="328612"/>
                      </a:xfrm>
                      <a:prstGeom prst="rect">
                        <a:avLst/>
                      </a:prstGeom>
                    </p:spPr>
                  </p:pic>
                </p:oleObj>
              </mc:Fallback>
            </mc:AlternateContent>
          </a:graphicData>
        </a:graphic>
      </p:graphicFrame>
    </p:spTree>
    <p:extLst>
      <p:ext uri="{BB962C8B-B14F-4D97-AF65-F5344CB8AC3E}">
        <p14:creationId xmlns:p14="http://schemas.microsoft.com/office/powerpoint/2010/main" val="248333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3.3</a:t>
            </a:r>
            <a:r>
              <a:rPr lang="zh-CN" altLang="en-US"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3</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4042792" cy="5328592"/>
          </a:xfrm>
        </p:spPr>
        <p:txBody>
          <a:bodyPr/>
          <a:lstStyle/>
          <a:p>
            <a:pPr marL="400050"/>
            <a:r>
              <a:rPr kumimoji="1" lang="zh-CN" altLang="en-US" sz="2400" dirty="0"/>
              <a:t>直方图均衡实验</a:t>
            </a:r>
            <a:endParaRPr kumimoji="1" lang="en-US" altLang="zh-CN" sz="2400" dirty="0"/>
          </a:p>
          <a:p>
            <a:pPr lvl="1">
              <a:lnSpc>
                <a:spcPct val="150000"/>
              </a:lnSpc>
            </a:pPr>
            <a:r>
              <a:rPr kumimoji="1" lang="zh-CN" altLang="en-US" sz="2000" dirty="0"/>
              <a:t>选择对比度不好的图像</a:t>
            </a:r>
            <a:endParaRPr kumimoji="1" lang="en-US" altLang="zh-CN" sz="2000" dirty="0"/>
          </a:p>
          <a:p>
            <a:pPr lvl="1">
              <a:lnSpc>
                <a:spcPct val="150000"/>
              </a:lnSpc>
            </a:pPr>
            <a:r>
              <a:rPr kumimoji="1" lang="zh-CN" altLang="en-US" sz="2000" dirty="0"/>
              <a:t>直方图均衡处理</a:t>
            </a:r>
            <a:endParaRPr kumimoji="1" lang="en-US" altLang="zh-CN" sz="2000" dirty="0"/>
          </a:p>
          <a:p>
            <a:pPr lvl="2">
              <a:lnSpc>
                <a:spcPct val="150000"/>
              </a:lnSpc>
            </a:pPr>
            <a:r>
              <a:rPr kumimoji="1" lang="zh-CN" altLang="en-US" sz="1800" dirty="0"/>
              <a:t>计算直方图</a:t>
            </a:r>
            <a:endParaRPr kumimoji="1" lang="en-US" altLang="zh-CN" sz="1800" dirty="0"/>
          </a:p>
          <a:p>
            <a:pPr lvl="2">
              <a:lnSpc>
                <a:spcPct val="150000"/>
              </a:lnSpc>
            </a:pPr>
            <a:r>
              <a:rPr kumimoji="1" lang="zh-CN" altLang="en-US" sz="1800" dirty="0"/>
              <a:t>计算直方图累计函数</a:t>
            </a:r>
            <a:endParaRPr kumimoji="1" lang="en-US" altLang="zh-CN" sz="1800" dirty="0"/>
          </a:p>
          <a:p>
            <a:pPr lvl="2">
              <a:lnSpc>
                <a:spcPct val="150000"/>
              </a:lnSpc>
            </a:pPr>
            <a:r>
              <a:rPr kumimoji="1" lang="zh-CN" altLang="en-US" sz="1800" dirty="0"/>
              <a:t>直方图均衡处理</a:t>
            </a:r>
            <a:endParaRPr kumimoji="1" lang="en-US" altLang="zh-CN" sz="1800" dirty="0"/>
          </a:p>
          <a:p>
            <a:pPr lvl="2">
              <a:lnSpc>
                <a:spcPct val="150000"/>
              </a:lnSpc>
            </a:pPr>
            <a:r>
              <a:rPr kumimoji="1" lang="zh-CN" altLang="en-US" sz="1800" dirty="0"/>
              <a:t>计算处理后的图像直方图</a:t>
            </a:r>
            <a:endParaRPr kumimoji="1" lang="en-US" altLang="zh-CN" sz="1800" dirty="0"/>
          </a:p>
          <a:p>
            <a:pPr lvl="1">
              <a:lnSpc>
                <a:spcPct val="150000"/>
              </a:lnSpc>
            </a:pPr>
            <a:r>
              <a:rPr kumimoji="1" lang="zh-CN" altLang="en-US" sz="2000" dirty="0"/>
              <a:t>显示结果</a:t>
            </a:r>
            <a:endParaRPr kumimoji="1" lang="en-US" altLang="zh-CN" sz="2000" dirty="0"/>
          </a:p>
          <a:p>
            <a:pPr lvl="2">
              <a:lnSpc>
                <a:spcPct val="150000"/>
              </a:lnSpc>
            </a:pPr>
            <a:r>
              <a:rPr kumimoji="1" lang="zh-CN" altLang="en-US" sz="1600" dirty="0"/>
              <a:t>处理前后图像</a:t>
            </a:r>
            <a:endParaRPr kumimoji="1" lang="en-US" altLang="zh-CN" sz="1600" dirty="0"/>
          </a:p>
          <a:p>
            <a:pPr lvl="2">
              <a:lnSpc>
                <a:spcPct val="150000"/>
              </a:lnSpc>
            </a:pPr>
            <a:r>
              <a:rPr kumimoji="1" lang="zh-CN" altLang="en-US" sz="1600" dirty="0"/>
              <a:t>处理前后直方图</a:t>
            </a:r>
            <a:endParaRPr kumimoji="1" lang="en-US" altLang="zh-CN" sz="1600" dirty="0"/>
          </a:p>
          <a:p>
            <a:endParaRPr kumimoji="1" lang="zh-CN" altLang="en-US" dirty="0"/>
          </a:p>
        </p:txBody>
      </p:sp>
      <p:sp>
        <p:nvSpPr>
          <p:cNvPr id="4" name="日期占位符 3"/>
          <p:cNvSpPr>
            <a:spLocks noGrp="1"/>
          </p:cNvSpPr>
          <p:nvPr>
            <p:ph type="dt" sz="half" idx="10"/>
          </p:nvPr>
        </p:nvSpPr>
        <p:spPr/>
        <p:txBody>
          <a:bodyPr/>
          <a:lstStyle/>
          <a:p>
            <a:pPr>
              <a:defRPr/>
            </a:pPr>
            <a:fld id="{C4C2BEF5-CC63-9640-8872-926B8F802F4D}"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34</a:t>
            </a:fld>
            <a:endParaRPr lang="zh-CN" altLang="en-US"/>
          </a:p>
        </p:txBody>
      </p:sp>
      <p:sp>
        <p:nvSpPr>
          <p:cNvPr id="7" name="内容占位符 2"/>
          <p:cNvSpPr txBox="1">
            <a:spLocks/>
          </p:cNvSpPr>
          <p:nvPr/>
        </p:nvSpPr>
        <p:spPr bwMode="auto">
          <a:xfrm>
            <a:off x="4499992" y="1268760"/>
            <a:ext cx="4042792"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sz="2400" dirty="0"/>
              <a:t>参考程序</a:t>
            </a:r>
            <a:endParaRPr kumimoji="1" lang="en-US" altLang="zh-CN" sz="2400" dirty="0"/>
          </a:p>
          <a:p>
            <a:pPr marL="400050" lvl="1" indent="0">
              <a:buNone/>
            </a:pPr>
            <a:r>
              <a:rPr lang="en-US" altLang="zh-CN" sz="1200" dirty="0"/>
              <a:t>I=</a:t>
            </a:r>
            <a:r>
              <a:rPr lang="en-US" altLang="zh-CN" sz="1200" dirty="0" err="1"/>
              <a:t>imread</a:t>
            </a:r>
            <a:r>
              <a:rPr lang="en-US" altLang="zh-CN" sz="1200" dirty="0"/>
              <a:t>('lena_gray_256.tif');</a:t>
            </a:r>
          </a:p>
          <a:p>
            <a:pPr marL="400050" lvl="1" indent="0">
              <a:buNone/>
            </a:pPr>
            <a:r>
              <a:rPr lang="en-US" altLang="zh-CN" sz="1200" dirty="0"/>
              <a:t>[</a:t>
            </a:r>
            <a:r>
              <a:rPr lang="en-US" altLang="zh-CN" sz="1200" dirty="0" err="1"/>
              <a:t>m,n</a:t>
            </a:r>
            <a:r>
              <a:rPr lang="en-US" altLang="zh-CN" sz="1200" dirty="0"/>
              <a:t>]=size(I);</a:t>
            </a:r>
          </a:p>
          <a:p>
            <a:pPr marL="400050" lvl="1" indent="0">
              <a:buNone/>
            </a:pPr>
            <a:r>
              <a:rPr lang="en-US" altLang="zh-CN" sz="1200" dirty="0"/>
              <a:t>subplot(1,3,1);</a:t>
            </a:r>
            <a:r>
              <a:rPr lang="en-US" altLang="zh-CN" sz="1200" dirty="0" err="1"/>
              <a:t>imshow</a:t>
            </a:r>
            <a:r>
              <a:rPr lang="en-US" altLang="zh-CN" sz="1200" dirty="0"/>
              <a:t>(I);</a:t>
            </a:r>
          </a:p>
          <a:p>
            <a:pPr marL="400050" lvl="1" indent="0">
              <a:buNone/>
            </a:pPr>
            <a:r>
              <a:rPr lang="is-IS" altLang="zh-CN" sz="1200" dirty="0"/>
              <a:t>C=double(zeros(256));  %</a:t>
            </a:r>
            <a:r>
              <a:rPr lang="zh-CN" altLang="is-IS" sz="1200" dirty="0"/>
              <a:t>直方图统计</a:t>
            </a:r>
          </a:p>
          <a:p>
            <a:pPr marL="400050" lvl="1" indent="0">
              <a:buNone/>
            </a:pPr>
            <a:r>
              <a:rPr lang="da-DK" altLang="zh-CN" sz="1200" dirty="0"/>
              <a:t>for j=1:m</a:t>
            </a:r>
          </a:p>
          <a:p>
            <a:pPr marL="400050" lvl="1" indent="0">
              <a:buNone/>
            </a:pPr>
            <a:r>
              <a:rPr lang="fi-FI" altLang="zh-CN" sz="1200" dirty="0"/>
              <a:t>    for k=1:n</a:t>
            </a:r>
          </a:p>
          <a:p>
            <a:pPr marL="400050" lvl="1" indent="0">
              <a:buNone/>
            </a:pPr>
            <a:r>
              <a:rPr lang="de-DE" altLang="zh-CN" sz="1200" dirty="0"/>
              <a:t>        </a:t>
            </a:r>
            <a:r>
              <a:rPr lang="de-DE" altLang="zh-CN" sz="1200" dirty="0" err="1"/>
              <a:t>r</a:t>
            </a:r>
            <a:r>
              <a:rPr lang="de-DE" altLang="zh-CN" sz="1200" dirty="0"/>
              <a:t>=I(</a:t>
            </a:r>
            <a:r>
              <a:rPr lang="de-DE" altLang="zh-CN" sz="1200" dirty="0" err="1"/>
              <a:t>j,k</a:t>
            </a:r>
            <a:r>
              <a:rPr lang="de-DE" altLang="zh-CN" sz="1200" dirty="0"/>
              <a:t>);</a:t>
            </a:r>
          </a:p>
          <a:p>
            <a:pPr marL="400050" lvl="1" indent="0">
              <a:buNone/>
            </a:pPr>
            <a:r>
              <a:rPr lang="de-DE" altLang="zh-CN" sz="1200" dirty="0"/>
              <a:t>        C(</a:t>
            </a:r>
            <a:r>
              <a:rPr lang="de-DE" altLang="zh-CN" sz="1200" dirty="0" err="1"/>
              <a:t>r</a:t>
            </a:r>
            <a:r>
              <a:rPr lang="de-DE" altLang="zh-CN" sz="1200" dirty="0"/>
              <a:t>)=C(</a:t>
            </a:r>
            <a:r>
              <a:rPr lang="de-DE" altLang="zh-CN" sz="1200" dirty="0" err="1"/>
              <a:t>r</a:t>
            </a:r>
            <a:r>
              <a:rPr lang="de-DE" altLang="zh-CN" sz="1200" dirty="0"/>
              <a:t>)+1;</a:t>
            </a:r>
          </a:p>
          <a:p>
            <a:pPr marL="400050" lvl="1" indent="0">
              <a:buNone/>
            </a:pPr>
            <a:r>
              <a:rPr lang="de-DE" altLang="zh-CN" sz="1200" dirty="0"/>
              <a:t>    end</a:t>
            </a:r>
          </a:p>
          <a:p>
            <a:pPr marL="400050" lvl="1" indent="0">
              <a:buNone/>
            </a:pPr>
            <a:r>
              <a:rPr lang="de-DE" altLang="zh-CN" sz="1200" dirty="0"/>
              <a:t>end</a:t>
            </a:r>
          </a:p>
          <a:p>
            <a:pPr marL="400050" lvl="1" indent="0">
              <a:buNone/>
            </a:pPr>
            <a:r>
              <a:rPr lang="is-IS" altLang="zh-CN" sz="1200" dirty="0"/>
              <a:t>subplot(1,3,2);stem(C,'.');</a:t>
            </a:r>
          </a:p>
          <a:p>
            <a:pPr marL="400050" lvl="1" indent="0">
              <a:buNone/>
            </a:pPr>
            <a:r>
              <a:rPr lang="de-DE" altLang="zh-CN" sz="1200" dirty="0" err="1"/>
              <a:t>for</a:t>
            </a:r>
            <a:r>
              <a:rPr lang="de-DE" altLang="zh-CN" sz="1200" dirty="0"/>
              <a:t> </a:t>
            </a:r>
            <a:r>
              <a:rPr lang="de-DE" altLang="zh-CN" sz="1200" dirty="0" err="1"/>
              <a:t>j</a:t>
            </a:r>
            <a:r>
              <a:rPr lang="de-DE" altLang="zh-CN" sz="1200" dirty="0"/>
              <a:t>=2:256           %</a:t>
            </a:r>
            <a:r>
              <a:rPr lang="zh-CN" altLang="de-DE" sz="1200" dirty="0"/>
              <a:t>直方图累计函数</a:t>
            </a:r>
          </a:p>
          <a:p>
            <a:pPr marL="400050" lvl="1" indent="0">
              <a:buNone/>
            </a:pPr>
            <a:r>
              <a:rPr lang="is-IS" altLang="zh-CN" sz="1200" dirty="0"/>
              <a:t>   C(j)=C(j)+C(j-1);</a:t>
            </a:r>
          </a:p>
          <a:p>
            <a:pPr marL="400050" lvl="1" indent="0">
              <a:buNone/>
            </a:pPr>
            <a:r>
              <a:rPr lang="en-US" altLang="zh-CN" sz="1200" dirty="0"/>
              <a:t>end</a:t>
            </a:r>
          </a:p>
          <a:p>
            <a:pPr marL="400050" lvl="1" indent="0">
              <a:buNone/>
            </a:pPr>
            <a:r>
              <a:rPr lang="is-IS" altLang="zh-CN" sz="1200" dirty="0"/>
              <a:t>subplot(1,3,3);plot(C);</a:t>
            </a:r>
          </a:p>
          <a:p>
            <a:pPr lvl="1"/>
            <a:endParaRPr kumimoji="1" lang="zh-CN" altLang="en-US" sz="2000" dirty="0"/>
          </a:p>
        </p:txBody>
      </p:sp>
      <p:pic>
        <p:nvPicPr>
          <p:cNvPr id="9" name="图片 8"/>
          <p:cNvPicPr>
            <a:picLocks noChangeAspect="1"/>
          </p:cNvPicPr>
          <p:nvPr/>
        </p:nvPicPr>
        <p:blipFill>
          <a:blip r:embed="rId3"/>
          <a:stretch>
            <a:fillRect/>
          </a:stretch>
        </p:blipFill>
        <p:spPr>
          <a:xfrm>
            <a:off x="4499992" y="5013176"/>
            <a:ext cx="4139952" cy="1479161"/>
          </a:xfrm>
          <a:prstGeom prst="rect">
            <a:avLst/>
          </a:prstGeom>
        </p:spPr>
      </p:pic>
    </p:spTree>
    <p:extLst>
      <p:ext uri="{BB962C8B-B14F-4D97-AF65-F5344CB8AC3E}">
        <p14:creationId xmlns:p14="http://schemas.microsoft.com/office/powerpoint/2010/main" val="1744449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rPr>
              <a:t>课</a:t>
            </a:r>
            <a:r>
              <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rPr>
              <a:t>后练习</a:t>
            </a:r>
            <a:endParaRPr kumimoji="1"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内容占位符 2"/>
          <p:cNvSpPr>
            <a:spLocks noGrp="1"/>
          </p:cNvSpPr>
          <p:nvPr>
            <p:ph sz="half" idx="1"/>
          </p:nvPr>
        </p:nvSpPr>
        <p:spPr>
          <a:xfrm>
            <a:off x="457200" y="1196752"/>
            <a:ext cx="4038600" cy="4929411"/>
          </a:xfrm>
          <a:ln>
            <a:solidFill>
              <a:srgbClr val="800000"/>
            </a:solidFill>
          </a:ln>
        </p:spPr>
        <p:txBody>
          <a:bodyPr/>
          <a:lstStyle/>
          <a:p>
            <a:r>
              <a:rPr kumimoji="1" lang="zh-CN" altLang="en-US" dirty="0"/>
              <a:t>作业</a:t>
            </a:r>
            <a:endParaRPr kumimoji="1" lang="en-US" altLang="zh-CN" dirty="0"/>
          </a:p>
          <a:p>
            <a:pPr lvl="1"/>
            <a:r>
              <a:rPr lang="en-US" altLang="zh-CN" dirty="0">
                <a:solidFill>
                  <a:srgbClr val="C00000"/>
                </a:solidFill>
                <a:latin typeface="楷体_GB2312" charset="0"/>
                <a:ea typeface="楷体_GB2312" charset="0"/>
                <a:cs typeface="楷体_GB2312" charset="0"/>
              </a:rPr>
              <a:t>3.4</a:t>
            </a:r>
            <a:r>
              <a:rPr lang="zh-CN" altLang="en-US" dirty="0">
                <a:solidFill>
                  <a:srgbClr val="C00000"/>
                </a:solidFill>
                <a:latin typeface="楷体_GB2312" charset="0"/>
                <a:ea typeface="楷体_GB2312" charset="0"/>
                <a:cs typeface="楷体_GB2312" charset="0"/>
              </a:rPr>
              <a:t>、</a:t>
            </a:r>
            <a:r>
              <a:rPr lang="en-US" altLang="zh-CN" dirty="0">
                <a:solidFill>
                  <a:srgbClr val="C00000"/>
                </a:solidFill>
                <a:latin typeface="楷体_GB2312" charset="0"/>
                <a:ea typeface="楷体_GB2312" charset="0"/>
                <a:cs typeface="楷体_GB2312" charset="0"/>
              </a:rPr>
              <a:t>3.11</a:t>
            </a:r>
            <a:r>
              <a:rPr lang="zh-CN" altLang="en-US" dirty="0">
                <a:solidFill>
                  <a:srgbClr val="C00000"/>
                </a:solidFill>
                <a:latin typeface="楷体_GB2312" charset="0"/>
                <a:ea typeface="楷体_GB2312" charset="0"/>
                <a:cs typeface="楷体_GB2312" charset="0"/>
              </a:rPr>
              <a:t>、</a:t>
            </a:r>
            <a:r>
              <a:rPr lang="en-US" altLang="zh-CN" dirty="0" smtClean="0">
                <a:solidFill>
                  <a:srgbClr val="C00000"/>
                </a:solidFill>
                <a:latin typeface="楷体_GB2312" charset="0"/>
                <a:ea typeface="楷体_GB2312" charset="0"/>
                <a:cs typeface="楷体_GB2312" charset="0"/>
              </a:rPr>
              <a:t>3.14</a:t>
            </a:r>
          </a:p>
          <a:p>
            <a:pPr lvl="1"/>
            <a:r>
              <a:rPr lang="en-US" altLang="zh-CN" dirty="0" smtClean="0">
                <a:solidFill>
                  <a:srgbClr val="C00000"/>
                </a:solidFill>
                <a:latin typeface="楷体_GB2312" charset="0"/>
                <a:ea typeface="楷体_GB2312" charset="0"/>
                <a:cs typeface="楷体_GB2312" charset="0"/>
              </a:rPr>
              <a:t>3.17</a:t>
            </a:r>
            <a:r>
              <a:rPr lang="zh-CN" altLang="en-US" dirty="0">
                <a:solidFill>
                  <a:srgbClr val="C00000"/>
                </a:solidFill>
                <a:latin typeface="楷体_GB2312" charset="0"/>
                <a:ea typeface="楷体_GB2312" charset="0"/>
                <a:cs typeface="楷体_GB2312" charset="0"/>
              </a:rPr>
              <a:t>、</a:t>
            </a:r>
            <a:r>
              <a:rPr lang="en-US" altLang="zh-CN" dirty="0">
                <a:solidFill>
                  <a:srgbClr val="C00000"/>
                </a:solidFill>
                <a:latin typeface="楷体_GB2312" charset="0"/>
                <a:ea typeface="楷体_GB2312" charset="0"/>
                <a:cs typeface="楷体_GB2312" charset="0"/>
              </a:rPr>
              <a:t>3.21</a:t>
            </a:r>
            <a:r>
              <a:rPr lang="zh-CN" altLang="en-US" dirty="0">
                <a:solidFill>
                  <a:srgbClr val="C00000"/>
                </a:solidFill>
                <a:latin typeface="楷体_GB2312" charset="0"/>
                <a:ea typeface="楷体_GB2312" charset="0"/>
                <a:cs typeface="楷体_GB2312" charset="0"/>
              </a:rPr>
              <a:t>、</a:t>
            </a:r>
            <a:r>
              <a:rPr lang="en-US" altLang="zh-CN" dirty="0">
                <a:solidFill>
                  <a:srgbClr val="C00000"/>
                </a:solidFill>
                <a:latin typeface="楷体_GB2312" charset="0"/>
                <a:ea typeface="楷体_GB2312" charset="0"/>
                <a:cs typeface="楷体_GB2312" charset="0"/>
              </a:rPr>
              <a:t>3.28</a:t>
            </a:r>
            <a:endParaRPr kumimoji="1" lang="zh-CN" altLang="en-US" dirty="0"/>
          </a:p>
        </p:txBody>
      </p:sp>
      <p:sp>
        <p:nvSpPr>
          <p:cNvPr id="4" name="内容占位符 3"/>
          <p:cNvSpPr>
            <a:spLocks noGrp="1"/>
          </p:cNvSpPr>
          <p:nvPr>
            <p:ph sz="half" idx="2"/>
          </p:nvPr>
        </p:nvSpPr>
        <p:spPr>
          <a:xfrm>
            <a:off x="4648200" y="1196752"/>
            <a:ext cx="4038600" cy="4929411"/>
          </a:xfrm>
          <a:ln>
            <a:solidFill>
              <a:srgbClr val="000090"/>
            </a:solidFill>
          </a:ln>
        </p:spPr>
        <p:txBody>
          <a:bodyPr/>
          <a:lstStyle/>
          <a:p>
            <a:r>
              <a:rPr kumimoji="1" lang="zh-CN" altLang="en-US" sz="2400" dirty="0"/>
              <a:t>实验</a:t>
            </a:r>
            <a:endParaRPr kumimoji="1" lang="en-US" altLang="zh-CN" sz="2400" dirty="0"/>
          </a:p>
          <a:p>
            <a:pPr lvl="1"/>
            <a:r>
              <a:rPr kumimoji="1" lang="zh-CN" altLang="en-US" sz="2000" dirty="0"/>
              <a:t>学习</a:t>
            </a:r>
            <a:r>
              <a:rPr kumimoji="1" lang="en-US" altLang="zh-CN" sz="2000" dirty="0" err="1"/>
              <a:t>matlab</a:t>
            </a:r>
            <a:r>
              <a:rPr kumimoji="1" lang="zh-CN" altLang="en-US" sz="2000" dirty="0"/>
              <a:t>自带的图像处理函数</a:t>
            </a:r>
            <a:endParaRPr kumimoji="1" lang="en-US" altLang="zh-CN" sz="2000" dirty="0"/>
          </a:p>
          <a:p>
            <a:pPr lvl="2"/>
            <a:r>
              <a:rPr kumimoji="1" lang="en-US" altLang="zh-CN" sz="1800" dirty="0" err="1"/>
              <a:t>imadjust</a:t>
            </a:r>
            <a:endParaRPr kumimoji="1" lang="en-US" altLang="zh-CN" sz="1800" dirty="0"/>
          </a:p>
          <a:p>
            <a:pPr lvl="2"/>
            <a:r>
              <a:rPr kumimoji="1" lang="en-US" altLang="zh-CN" sz="1800" dirty="0" err="1"/>
              <a:t>imhist</a:t>
            </a:r>
            <a:r>
              <a:rPr kumimoji="1" lang="zh-CN" altLang="en-US" sz="1800" dirty="0"/>
              <a:t>、</a:t>
            </a:r>
            <a:r>
              <a:rPr kumimoji="1" lang="en-US" altLang="zh-CN" sz="1800" dirty="0" err="1"/>
              <a:t>histeq</a:t>
            </a:r>
            <a:endParaRPr kumimoji="1" lang="en-US" altLang="zh-CN" sz="1800" dirty="0"/>
          </a:p>
          <a:p>
            <a:pPr lvl="2"/>
            <a:r>
              <a:rPr kumimoji="1" lang="en-US" altLang="zh-CN" sz="1800" dirty="0" err="1"/>
              <a:t>adapthisteq</a:t>
            </a:r>
            <a:endParaRPr kumimoji="1" lang="en-US" altLang="zh-CN" sz="1800" dirty="0"/>
          </a:p>
          <a:p>
            <a:pPr lvl="1"/>
            <a:r>
              <a:rPr kumimoji="1" lang="zh-CN" altLang="en-US" sz="2000" dirty="0"/>
              <a:t>用</a:t>
            </a:r>
            <a:r>
              <a:rPr kumimoji="1" lang="en-US" altLang="zh-CN" sz="2000" dirty="0" err="1"/>
              <a:t>matlab</a:t>
            </a:r>
            <a:r>
              <a:rPr kumimoji="1" lang="zh-CN" altLang="en-US" sz="2000" dirty="0"/>
              <a:t>自带函数完成课堂相关的实验</a:t>
            </a:r>
            <a:endParaRPr kumimoji="1" lang="en-US" altLang="zh-CN" sz="2000" dirty="0"/>
          </a:p>
          <a:p>
            <a:pPr lvl="1"/>
            <a:r>
              <a:rPr kumimoji="1" lang="zh-CN" altLang="en-US" sz="2000" dirty="0">
                <a:solidFill>
                  <a:srgbClr val="FF0000"/>
                </a:solidFill>
              </a:rPr>
              <a:t>采用</a:t>
            </a:r>
            <a:r>
              <a:rPr kumimoji="1" lang="en-US" altLang="zh-CN" sz="2000" dirty="0" err="1">
                <a:solidFill>
                  <a:srgbClr val="FF0000"/>
                </a:solidFill>
              </a:rPr>
              <a:t>histeq</a:t>
            </a:r>
            <a:r>
              <a:rPr kumimoji="1" lang="zh-CN" altLang="en-US" sz="2000" dirty="0">
                <a:solidFill>
                  <a:srgbClr val="FF0000"/>
                </a:solidFill>
              </a:rPr>
              <a:t>函数指定结果图像直方图的方法，完成直方图规定化处理</a:t>
            </a:r>
            <a:endParaRPr kumimoji="1" lang="en-US" altLang="zh-CN" sz="2000" dirty="0">
              <a:solidFill>
                <a:srgbClr val="FF0000"/>
              </a:solidFill>
            </a:endParaRPr>
          </a:p>
          <a:p>
            <a:pPr lvl="1"/>
            <a:r>
              <a:rPr kumimoji="1" lang="zh-CN" altLang="en-US" sz="2000" dirty="0">
                <a:solidFill>
                  <a:srgbClr val="FF0000"/>
                </a:solidFill>
              </a:rPr>
              <a:t>采用</a:t>
            </a:r>
            <a:r>
              <a:rPr kumimoji="1" lang="en-US" altLang="zh-CN" sz="2000" dirty="0" err="1">
                <a:solidFill>
                  <a:srgbClr val="FF0000"/>
                </a:solidFill>
              </a:rPr>
              <a:t>adapthisteq</a:t>
            </a:r>
            <a:r>
              <a:rPr kumimoji="1" lang="zh-CN" altLang="en-US" sz="2000" dirty="0">
                <a:solidFill>
                  <a:srgbClr val="FF0000"/>
                </a:solidFill>
              </a:rPr>
              <a:t>函数完成局部直方图均衡处理</a:t>
            </a:r>
          </a:p>
        </p:txBody>
      </p:sp>
      <p:sp>
        <p:nvSpPr>
          <p:cNvPr id="5" name="日期占位符 4"/>
          <p:cNvSpPr>
            <a:spLocks noGrp="1"/>
          </p:cNvSpPr>
          <p:nvPr>
            <p:ph type="dt" sz="half" idx="10"/>
          </p:nvPr>
        </p:nvSpPr>
        <p:spPr/>
        <p:txBody>
          <a:bodyPr/>
          <a:lstStyle/>
          <a:p>
            <a:pPr>
              <a:defRPr/>
            </a:pPr>
            <a:fld id="{55989147-70B5-8C4A-9978-089670225D5B}" type="datetime1">
              <a:rPr lang="zh-CN" altLang="en-US" smtClean="0"/>
              <a:t>16/9/10</a:t>
            </a:fld>
            <a:endParaRPr lang="zh-CN" altLang="en-US"/>
          </a:p>
        </p:txBody>
      </p:sp>
      <p:sp>
        <p:nvSpPr>
          <p:cNvPr id="6" name="页脚占位符 5"/>
          <p:cNvSpPr>
            <a:spLocks noGrp="1"/>
          </p:cNvSpPr>
          <p:nvPr>
            <p:ph type="ftr" sz="quarter" idx="11"/>
          </p:nvPr>
        </p:nvSpPr>
        <p:spPr/>
        <p:txBody>
          <a:bodyPr/>
          <a:lstStyle/>
          <a:p>
            <a:pPr>
              <a:defRPr/>
            </a:pPr>
            <a:r>
              <a:rPr lang="zh-CN" altLang="en-US"/>
              <a:t>数字图像处理</a:t>
            </a:r>
            <a:r>
              <a:rPr lang="en-US" altLang="zh-CN"/>
              <a:t>-</a:t>
            </a:r>
            <a:r>
              <a:rPr lang="zh-CN" altLang="en-US"/>
              <a:t>第</a:t>
            </a:r>
            <a:r>
              <a:rPr lang="en-US" altLang="zh-CN"/>
              <a:t>3</a:t>
            </a:r>
            <a:r>
              <a:rPr lang="zh-CN" altLang="en-US"/>
              <a:t>讲</a:t>
            </a:r>
          </a:p>
        </p:txBody>
      </p:sp>
      <p:sp>
        <p:nvSpPr>
          <p:cNvPr id="7" name="幻灯片编号占位符 6"/>
          <p:cNvSpPr>
            <a:spLocks noGrp="1"/>
          </p:cNvSpPr>
          <p:nvPr>
            <p:ph type="sldNum" sz="quarter" idx="12"/>
          </p:nvPr>
        </p:nvSpPr>
        <p:spPr/>
        <p:txBody>
          <a:bodyPr/>
          <a:lstStyle/>
          <a:p>
            <a:pPr>
              <a:defRPr/>
            </a:pPr>
            <a:fld id="{9404ABB0-2B1D-4CA0-BC00-4A80F7F019D0}" type="slidenum">
              <a:rPr lang="zh-CN" altLang="en-US" smtClean="0"/>
              <a:pPr>
                <a:defRPr/>
              </a:pPr>
              <a:t>35</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增强的基本概念</a:t>
            </a:r>
          </a:p>
        </p:txBody>
      </p:sp>
      <p:sp>
        <p:nvSpPr>
          <p:cNvPr id="3" name="内容占位符 2"/>
          <p:cNvSpPr>
            <a:spLocks noGrp="1"/>
          </p:cNvSpPr>
          <p:nvPr>
            <p:ph idx="1"/>
          </p:nvPr>
        </p:nvSpPr>
        <p:spPr>
          <a:xfrm>
            <a:off x="457200" y="1196752"/>
            <a:ext cx="8229600" cy="5400600"/>
          </a:xfrm>
        </p:spPr>
        <p:txBody>
          <a:bodyPr/>
          <a:lstStyle/>
          <a:p>
            <a:r>
              <a:rPr kumimoji="1" lang="zh-CN" altLang="en-US" dirty="0"/>
              <a:t>关于图像增强的概念</a:t>
            </a:r>
            <a:endParaRPr kumimoji="1" lang="en-US" altLang="zh-CN" dirty="0"/>
          </a:p>
          <a:p>
            <a:pPr lvl="1" algn="just" eaLnBrk="1">
              <a:lnSpc>
                <a:spcPct val="110000"/>
              </a:lnSpc>
              <a:spcBef>
                <a:spcPts val="600"/>
              </a:spcBef>
            </a:pPr>
            <a:r>
              <a:rPr lang="zh-CN" altLang="en-US" sz="2400" b="1" dirty="0">
                <a:solidFill>
                  <a:srgbClr val="FF0000"/>
                </a:solidFill>
              </a:rPr>
              <a:t>图像增强</a:t>
            </a:r>
            <a:r>
              <a:rPr lang="zh-CN" altLang="en-US" sz="2400" dirty="0"/>
              <a:t>技术是一大类基本的图像处理技术，其目的是对图像进行加工，以得到对具体应用来说视觉效果更“好”、更“有用”的图像</a:t>
            </a:r>
          </a:p>
          <a:p>
            <a:pPr lvl="1" algn="just" eaLnBrk="1">
              <a:lnSpc>
                <a:spcPct val="110000"/>
              </a:lnSpc>
              <a:spcBef>
                <a:spcPts val="600"/>
              </a:spcBef>
            </a:pPr>
            <a:r>
              <a:rPr lang="zh-CN" altLang="en-US" sz="2400" dirty="0"/>
              <a:t>在图像处理中，</a:t>
            </a:r>
            <a:r>
              <a:rPr lang="zh-CN" altLang="en-US" sz="2400" b="1" dirty="0">
                <a:solidFill>
                  <a:srgbClr val="FF0000"/>
                </a:solidFill>
              </a:rPr>
              <a:t>空域</a:t>
            </a:r>
            <a:r>
              <a:rPr lang="zh-CN" altLang="en-US" sz="2400" dirty="0"/>
              <a:t>是指由像素组成的空间，也就是</a:t>
            </a:r>
            <a:r>
              <a:rPr lang="zh-CN" altLang="en-US" sz="2400" b="1" dirty="0">
                <a:solidFill>
                  <a:srgbClr val="FF0000"/>
                </a:solidFill>
              </a:rPr>
              <a:t>图像域</a:t>
            </a:r>
            <a:endParaRPr lang="en-US" altLang="zh-CN" sz="2400" dirty="0">
              <a:solidFill>
                <a:srgbClr val="FF0000"/>
              </a:solidFill>
            </a:endParaRPr>
          </a:p>
          <a:p>
            <a:pPr lvl="1" algn="just" eaLnBrk="1">
              <a:lnSpc>
                <a:spcPct val="110000"/>
              </a:lnSpc>
              <a:spcBef>
                <a:spcPts val="600"/>
              </a:spcBef>
            </a:pPr>
            <a:r>
              <a:rPr lang="zh-CN" altLang="en-US" sz="2400" b="1" dirty="0">
                <a:solidFill>
                  <a:srgbClr val="FF0000"/>
                </a:solidFill>
              </a:rPr>
              <a:t>空域增强</a:t>
            </a:r>
            <a:r>
              <a:rPr lang="zh-CN" altLang="en-US" sz="2400" dirty="0"/>
              <a:t>方法指直接作用于像素改变其特性的增强方法。具体的增强操作可仅定义在每个像素位置</a:t>
            </a:r>
            <a:r>
              <a:rPr lang="en-US" altLang="zh-CN" sz="2400" dirty="0"/>
              <a:t>(</a:t>
            </a:r>
            <a:r>
              <a:rPr lang="en-US" altLang="zh-CN" sz="2400" i="1" dirty="0"/>
              <a:t>x</a:t>
            </a:r>
            <a:r>
              <a:rPr lang="en-US" altLang="zh-CN" sz="2400" dirty="0"/>
              <a:t>, </a:t>
            </a:r>
            <a:r>
              <a:rPr lang="en-US" altLang="zh-CN" sz="2400" i="1" dirty="0"/>
              <a:t>y</a:t>
            </a:r>
            <a:r>
              <a:rPr lang="en-US" altLang="zh-CN" sz="2400" dirty="0"/>
              <a:t>)</a:t>
            </a:r>
            <a:r>
              <a:rPr lang="zh-CN" altLang="en-US" sz="2400" dirty="0"/>
              <a:t>上，此时称为</a:t>
            </a:r>
            <a:r>
              <a:rPr lang="zh-CN" altLang="en-US" sz="2400" b="1" dirty="0">
                <a:solidFill>
                  <a:srgbClr val="FF0000"/>
                </a:solidFill>
              </a:rPr>
              <a:t>点操作</a:t>
            </a:r>
            <a:r>
              <a:rPr lang="zh-CN" altLang="en-US" sz="2400" dirty="0"/>
              <a:t>；增强操作还可定义在每个</a:t>
            </a:r>
            <a:r>
              <a:rPr lang="en-US" altLang="zh-CN" sz="2400" dirty="0"/>
              <a:t>(</a:t>
            </a:r>
            <a:r>
              <a:rPr lang="en-US" altLang="zh-CN" sz="2400" i="1" dirty="0"/>
              <a:t>x</a:t>
            </a:r>
            <a:r>
              <a:rPr lang="en-US" altLang="zh-CN" sz="2400" dirty="0"/>
              <a:t>, </a:t>
            </a:r>
            <a:r>
              <a:rPr lang="en-US" altLang="zh-CN" sz="2400" i="1" dirty="0"/>
              <a:t>y</a:t>
            </a:r>
            <a:r>
              <a:rPr lang="en-US" altLang="zh-CN" sz="2400" dirty="0"/>
              <a:t>)</a:t>
            </a:r>
            <a:r>
              <a:rPr lang="zh-CN" altLang="en-US" sz="2400" dirty="0"/>
              <a:t>的某个邻域上，此时常称为</a:t>
            </a:r>
            <a:r>
              <a:rPr lang="zh-CN" altLang="en-US" sz="2400" b="1" dirty="0">
                <a:solidFill>
                  <a:srgbClr val="FF0000"/>
                </a:solidFill>
              </a:rPr>
              <a:t>模板操作</a:t>
            </a:r>
            <a:r>
              <a:rPr lang="zh-CN" altLang="en-US" sz="2400" dirty="0"/>
              <a:t>或</a:t>
            </a:r>
            <a:r>
              <a:rPr lang="zh-CN" altLang="en-US" sz="2400" b="1" dirty="0">
                <a:solidFill>
                  <a:srgbClr val="FF0000"/>
                </a:solidFill>
              </a:rPr>
              <a:t>邻域操作</a:t>
            </a:r>
            <a:r>
              <a:rPr lang="zh-CN" altLang="en-US" sz="2400" dirty="0">
                <a:solidFill>
                  <a:srgbClr val="FF0000"/>
                </a:solidFill>
              </a:rPr>
              <a:t> </a:t>
            </a:r>
            <a:endParaRPr lang="en-US" altLang="zh-CN" sz="2400" dirty="0">
              <a:solidFill>
                <a:srgbClr val="FF0000"/>
              </a:solidFill>
            </a:endParaRPr>
          </a:p>
          <a:p>
            <a:pPr lvl="1" algn="just" eaLnBrk="1">
              <a:lnSpc>
                <a:spcPct val="110000"/>
              </a:lnSpc>
              <a:spcBef>
                <a:spcPts val="600"/>
              </a:spcBef>
            </a:pPr>
            <a:r>
              <a:rPr lang="zh-CN" altLang="en-US" sz="2400" dirty="0"/>
              <a:t>增强方法包括：灰度映射、多图运算、直方图修正、空域滤波</a:t>
            </a:r>
          </a:p>
          <a:p>
            <a:pPr lvl="1"/>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a:t>
            </a:fld>
            <a:endParaRPr lang="zh-CN" altLang="en-US"/>
          </a:p>
        </p:txBody>
      </p:sp>
    </p:spTree>
    <p:extLst>
      <p:ext uri="{BB962C8B-B14F-4D97-AF65-F5344CB8AC3E}">
        <p14:creationId xmlns:p14="http://schemas.microsoft.com/office/powerpoint/2010/main" val="2440073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lef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r>
              <a:rPr kumimoji="1" lang="zh-CN" altLang="en-US" dirty="0"/>
              <a:t>灰度映射原理</a:t>
            </a:r>
            <a:endParaRPr kumimoji="1" lang="en-US" altLang="zh-CN" dirty="0"/>
          </a:p>
          <a:p>
            <a:pPr lvl="2"/>
            <a:r>
              <a:rPr lang="zh-CN" altLang="en-US" b="1" dirty="0"/>
              <a:t>灰度映射</a:t>
            </a:r>
            <a:r>
              <a:rPr lang="zh-CN" altLang="en-US" dirty="0"/>
              <a:t>是一种基于图像像素的点操作 </a:t>
            </a:r>
            <a:endParaRPr lang="en-US" altLang="zh-CN" dirty="0"/>
          </a:p>
          <a:p>
            <a:pPr lvl="2"/>
            <a:r>
              <a:rPr lang="zh-CN" altLang="en-US" dirty="0"/>
              <a:t>映射函数：</a:t>
            </a:r>
            <a:r>
              <a:rPr lang="en-US" altLang="zh-CN" i="1" dirty="0"/>
              <a:t>t</a:t>
            </a:r>
            <a:r>
              <a:rPr lang="en-US" altLang="zh-CN" dirty="0"/>
              <a:t> = </a:t>
            </a:r>
            <a:r>
              <a:rPr lang="en-US" altLang="zh-CN" i="1" dirty="0"/>
              <a:t>T</a:t>
            </a:r>
            <a:r>
              <a:rPr lang="en-US" altLang="zh-CN" dirty="0"/>
              <a:t>(</a:t>
            </a:r>
            <a:r>
              <a:rPr lang="en-US" altLang="zh-CN" i="1" dirty="0"/>
              <a:t>s</a:t>
            </a:r>
            <a:r>
              <a:rPr lang="en-US" altLang="zh-CN" dirty="0"/>
              <a:t>) </a:t>
            </a:r>
          </a:p>
          <a:p>
            <a:pPr lvl="2"/>
            <a:endParaRPr lang="en-US" altLang="zh-CN" dirty="0"/>
          </a:p>
          <a:p>
            <a:pPr lvl="2"/>
            <a:r>
              <a:rPr lang="zh-CN" altLang="en-US" dirty="0"/>
              <a:t>需增强的原始图像               增强后的增强图像　</a:t>
            </a:r>
            <a:endParaRPr lang="en-US" altLang="zh-CN" dirty="0"/>
          </a:p>
          <a:p>
            <a:pPr lvl="2"/>
            <a:endParaRPr lang="en-US" altLang="zh-CN" dirty="0"/>
          </a:p>
          <a:p>
            <a:pPr lvl="2"/>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a:t>
            </a:fld>
            <a:endParaRPr lang="zh-CN" altLang="en-US"/>
          </a:p>
        </p:txBody>
      </p:sp>
      <p:pic>
        <p:nvPicPr>
          <p:cNvPr id="7" name="图片 1"/>
          <p:cNvPicPr>
            <a:picLocks noChangeAspect="1"/>
          </p:cNvPicPr>
          <p:nvPr/>
        </p:nvPicPr>
        <p:blipFill rotWithShape="1">
          <a:blip r:embed="rId3">
            <a:extLst>
              <a:ext uri="{28A0092B-C50C-407E-A947-70E740481C1C}">
                <a14:useLocalDpi xmlns:a14="http://schemas.microsoft.com/office/drawing/2010/main" val="0"/>
              </a:ext>
            </a:extLst>
          </a:blip>
          <a:srcRect r="1207" b="12379"/>
          <a:stretch/>
        </p:blipFill>
        <p:spPr bwMode="auto">
          <a:xfrm>
            <a:off x="1043608" y="3645024"/>
            <a:ext cx="7056784" cy="252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r>
              <a:rPr kumimoji="1" lang="zh-CN" altLang="en-US" sz="2800" dirty="0"/>
              <a:t>灰度映射原理</a:t>
            </a:r>
            <a:endParaRPr kumimoji="1" lang="en-US" altLang="zh-CN" sz="2800" dirty="0"/>
          </a:p>
          <a:p>
            <a:pPr lvl="1" algn="just">
              <a:lnSpc>
                <a:spcPct val="120000"/>
              </a:lnSpc>
            </a:pPr>
            <a:r>
              <a:rPr lang="zh-CN" altLang="en-US" sz="2400" dirty="0"/>
              <a:t>根据增强的目的设计某种</a:t>
            </a:r>
            <a:r>
              <a:rPr lang="zh-CN" altLang="en-US" sz="2400" b="1" dirty="0">
                <a:solidFill>
                  <a:srgbClr val="FF0000"/>
                </a:solidFill>
              </a:rPr>
              <a:t>映射规则</a:t>
            </a:r>
            <a:r>
              <a:rPr lang="zh-CN" altLang="en-US" sz="2400" dirty="0"/>
              <a:t>，并用相应的</a:t>
            </a:r>
            <a:r>
              <a:rPr lang="zh-CN" altLang="en-US" sz="2400" b="1" dirty="0">
                <a:solidFill>
                  <a:srgbClr val="FF0000"/>
                </a:solidFill>
              </a:rPr>
              <a:t>映射函数</a:t>
            </a:r>
            <a:r>
              <a:rPr lang="zh-CN" altLang="en-US" sz="2400" dirty="0"/>
              <a:t>来表示 </a:t>
            </a:r>
          </a:p>
          <a:p>
            <a:pPr lvl="1" algn="just">
              <a:lnSpc>
                <a:spcPct val="120000"/>
              </a:lnSpc>
            </a:pPr>
            <a:r>
              <a:rPr lang="zh-CN" altLang="en-US" sz="2400" dirty="0"/>
              <a:t>	利用映射函数可将原始图像中每个像素的灰度都映射到新的灰度</a:t>
            </a:r>
          </a:p>
          <a:p>
            <a:pPr marL="457200" lvl="1" indent="0" algn="just">
              <a:spcBef>
                <a:spcPct val="50000"/>
              </a:spcBef>
              <a:buNone/>
            </a:pPr>
            <a:r>
              <a:rPr lang="zh-CN" altLang="en-US" sz="2400" dirty="0">
                <a:latin typeface="华文楷体" charset="0"/>
                <a:ea typeface="华文楷体" charset="0"/>
                <a:cs typeface="华文楷体" charset="0"/>
              </a:rPr>
              <a:t>左图：增加对比度</a:t>
            </a:r>
            <a:endParaRPr lang="en-US" altLang="zh-CN" sz="2400" dirty="0">
              <a:latin typeface="华文楷体" charset="0"/>
              <a:ea typeface="华文楷体" charset="0"/>
              <a:cs typeface="华文楷体" charset="0"/>
            </a:endParaRPr>
          </a:p>
          <a:p>
            <a:pPr marL="457200" lvl="1" indent="0" algn="just">
              <a:spcBef>
                <a:spcPct val="50000"/>
              </a:spcBef>
              <a:buNone/>
            </a:pPr>
            <a:endParaRPr lang="zh-CN" altLang="en-US" sz="3200" dirty="0">
              <a:latin typeface="华文楷体" charset="0"/>
              <a:ea typeface="华文楷体" charset="0"/>
              <a:cs typeface="华文楷体" charset="0"/>
            </a:endParaRPr>
          </a:p>
          <a:p>
            <a:pPr marL="457200" lvl="1" indent="0" algn="just">
              <a:spcBef>
                <a:spcPct val="30000"/>
              </a:spcBef>
              <a:buNone/>
            </a:pPr>
            <a:endParaRPr lang="en-US" altLang="zh-CN" sz="2400" dirty="0">
              <a:latin typeface="华文楷体" charset="0"/>
              <a:ea typeface="华文楷体" charset="0"/>
              <a:cs typeface="华文楷体" charset="0"/>
            </a:endParaRPr>
          </a:p>
          <a:p>
            <a:pPr marL="457200" lvl="1" indent="0" algn="just">
              <a:spcBef>
                <a:spcPct val="30000"/>
              </a:spcBef>
              <a:buNone/>
            </a:pPr>
            <a:r>
              <a:rPr lang="zh-CN" altLang="en-US" sz="2400" dirty="0">
                <a:latin typeface="华文楷体" charset="0"/>
                <a:ea typeface="华文楷体" charset="0"/>
                <a:cs typeface="华文楷体" charset="0"/>
              </a:rPr>
              <a:t>右图：降低对比度</a:t>
            </a:r>
            <a:endParaRPr lang="en-US" altLang="zh-CN" sz="1600" dirty="0">
              <a:latin typeface="华文楷体" charset="0"/>
              <a:ea typeface="华文楷体" charset="0"/>
              <a:cs typeface="华文楷体" charset="0"/>
            </a:endParaRPr>
          </a:p>
          <a:p>
            <a:pPr lvl="2"/>
            <a:r>
              <a:rPr kumimoji="1" lang="en-US" altLang="zh-CN" dirty="0"/>
              <a:t>?</a:t>
            </a:r>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a:t>
            </a:fld>
            <a:endParaRPr lang="zh-CN" altLang="en-US"/>
          </a:p>
        </p:txBody>
      </p:sp>
      <p:pic>
        <p:nvPicPr>
          <p:cNvPr id="7" name="图片 1"/>
          <p:cNvPicPr>
            <a:picLocks/>
          </p:cNvPicPr>
          <p:nvPr/>
        </p:nvPicPr>
        <p:blipFill>
          <a:blip r:embed="rId4">
            <a:extLst>
              <a:ext uri="{28A0092B-C50C-407E-A947-70E740481C1C}">
                <a14:useLocalDpi xmlns:a14="http://schemas.microsoft.com/office/drawing/2010/main" val="0"/>
              </a:ext>
            </a:extLst>
          </a:blip>
          <a:srcRect r="787" b="19977"/>
          <a:stretch>
            <a:fillRect/>
          </a:stretch>
        </p:blipFill>
        <p:spPr bwMode="auto">
          <a:xfrm>
            <a:off x="3851920" y="4005064"/>
            <a:ext cx="47529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7"/>
          <p:cNvGraphicFramePr>
            <a:graphicFrameLocks noChangeAspect="1"/>
          </p:cNvGraphicFramePr>
          <p:nvPr>
            <p:extLst>
              <p:ext uri="{D42A27DB-BD31-4B8C-83A1-F6EECF244321}">
                <p14:modId xmlns:p14="http://schemas.microsoft.com/office/powerpoint/2010/main" val="3253626433"/>
              </p:ext>
            </p:extLst>
          </p:nvPr>
        </p:nvGraphicFramePr>
        <p:xfrm>
          <a:off x="1331640" y="4293096"/>
          <a:ext cx="1800200" cy="951990"/>
        </p:xfrm>
        <a:graphic>
          <a:graphicData uri="http://schemas.openxmlformats.org/presentationml/2006/ole">
            <mc:AlternateContent xmlns:mc="http://schemas.openxmlformats.org/markup-compatibility/2006">
              <mc:Choice xmlns:v="urn:schemas-microsoft-com:vml" Requires="v">
                <p:oleObj spid="_x0000_s1075" name="Equation" r:id="rId5" imgW="977900" imgH="635000" progId="Equation.DSMT4">
                  <p:embed/>
                </p:oleObj>
              </mc:Choice>
              <mc:Fallback>
                <p:oleObj name="Equation" r:id="rId5" imgW="977900" imgH="635000" progId="Equation.DSMT4">
                  <p:embed/>
                  <p:pic>
                    <p:nvPicPr>
                      <p:cNvPr id="0" name=""/>
                      <p:cNvPicPr/>
                      <p:nvPr/>
                    </p:nvPicPr>
                    <p:blipFill>
                      <a:blip r:embed="rId6"/>
                      <a:stretch>
                        <a:fillRect/>
                      </a:stretch>
                    </p:blipFill>
                    <p:spPr>
                      <a:xfrm>
                        <a:off x="1331640" y="4293096"/>
                        <a:ext cx="1800200" cy="951990"/>
                      </a:xfrm>
                      <a:prstGeom prst="rect">
                        <a:avLst/>
                      </a:prstGeom>
                    </p:spPr>
                  </p:pic>
                </p:oleObj>
              </mc:Fallback>
            </mc:AlternateContent>
          </a:graphicData>
        </a:graphic>
      </p:graphicFrame>
    </p:spTree>
    <p:extLst>
      <p:ext uri="{BB962C8B-B14F-4D97-AF65-F5344CB8AC3E}">
        <p14:creationId xmlns:p14="http://schemas.microsoft.com/office/powerpoint/2010/main" val="5804688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7</a:t>
            </a:fld>
            <a:endParaRPr lang="zh-CN" altLang="en-US"/>
          </a:p>
        </p:txBody>
      </p:sp>
      <p:pic>
        <p:nvPicPr>
          <p:cNvPr id="9" name="内容占位符 8"/>
          <p:cNvPicPr>
            <a:picLocks noGrp="1" noChangeAspect="1"/>
          </p:cNvPicPr>
          <p:nvPr>
            <p:ph idx="1"/>
          </p:nvPr>
        </p:nvPicPr>
        <p:blipFill rotWithShape="1">
          <a:blip r:embed="rId3"/>
          <a:srcRect l="-352" t="-1" r="655" b="1"/>
          <a:stretch/>
        </p:blipFill>
        <p:spPr>
          <a:xfrm>
            <a:off x="395536" y="1268760"/>
            <a:ext cx="7488832" cy="2392066"/>
          </a:xfrm>
        </p:spPr>
      </p:pic>
      <p:pic>
        <p:nvPicPr>
          <p:cNvPr id="11" name="图片 10"/>
          <p:cNvPicPr>
            <a:picLocks noChangeAspect="1"/>
          </p:cNvPicPr>
          <p:nvPr/>
        </p:nvPicPr>
        <p:blipFill>
          <a:blip r:embed="rId4"/>
          <a:stretch>
            <a:fillRect/>
          </a:stretch>
        </p:blipFill>
        <p:spPr>
          <a:xfrm>
            <a:off x="395536" y="3789040"/>
            <a:ext cx="7488832" cy="2402417"/>
          </a:xfrm>
          <a:prstGeom prst="rect">
            <a:avLst/>
          </a:prstGeom>
        </p:spPr>
      </p:pic>
      <p:sp>
        <p:nvSpPr>
          <p:cNvPr id="12" name="圆角矩形标注 11"/>
          <p:cNvSpPr/>
          <p:nvPr/>
        </p:nvSpPr>
        <p:spPr>
          <a:xfrm>
            <a:off x="8172400" y="2636912"/>
            <a:ext cx="792088" cy="2088232"/>
          </a:xfrm>
          <a:prstGeom prst="wedgeRoundRectCallout">
            <a:avLst>
              <a:gd name="adj1" fmla="val -96850"/>
              <a:gd name="adj2" fmla="val 1157"/>
              <a:gd name="adj3" fmla="val 16667"/>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b="1" dirty="0">
                <a:solidFill>
                  <a:srgbClr val="FF0000"/>
                </a:solidFill>
              </a:rPr>
              <a:t>k=20</a:t>
            </a:r>
          </a:p>
          <a:p>
            <a:pPr algn="ctr"/>
            <a:endParaRPr kumimoji="1" lang="en-US" altLang="zh-CN" b="1" dirty="0">
              <a:solidFill>
                <a:srgbClr val="FF0000"/>
              </a:solidFill>
            </a:endParaRPr>
          </a:p>
          <a:p>
            <a:pPr algn="ctr"/>
            <a:endParaRPr kumimoji="1" lang="en-US" altLang="zh-CN" b="1" dirty="0">
              <a:solidFill>
                <a:srgbClr val="FF0000"/>
              </a:solidFill>
            </a:endParaRPr>
          </a:p>
          <a:p>
            <a:pPr algn="ctr"/>
            <a:r>
              <a:rPr kumimoji="1" lang="en-US" altLang="zh-CN" b="1" dirty="0">
                <a:solidFill>
                  <a:srgbClr val="FF0000"/>
                </a:solidFill>
              </a:rPr>
              <a:t>k=6</a:t>
            </a:r>
            <a:endParaRPr kumimoji="1" lang="zh-CN" altLang="en-US" b="1" dirty="0">
              <a:solidFill>
                <a:srgbClr val="FF0000"/>
              </a:solidFill>
            </a:endParaRPr>
          </a:p>
        </p:txBody>
      </p:sp>
    </p:spTree>
    <p:extLst>
      <p:ext uri="{BB962C8B-B14F-4D97-AF65-F5344CB8AC3E}">
        <p14:creationId xmlns:p14="http://schemas.microsoft.com/office/powerpoint/2010/main" val="41418418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pPr lvl="1"/>
            <a:r>
              <a:rPr kumimoji="1" lang="zh-CN" altLang="en-US" dirty="0"/>
              <a:t>图像求反</a:t>
            </a:r>
            <a:endParaRPr kumimoji="1" lang="en-US" altLang="zh-CN" dirty="0"/>
          </a:p>
          <a:p>
            <a:pPr lvl="2"/>
            <a:r>
              <a:rPr kumimoji="1" lang="zh-CN" altLang="en-US" dirty="0"/>
              <a:t>将原来的灰度值反转</a:t>
            </a:r>
            <a:endParaRPr kumimoji="1" lang="en-US" altLang="zh-CN" dirty="0"/>
          </a:p>
          <a:p>
            <a:pPr lvl="2"/>
            <a:endParaRPr kumimoji="1" lang="en-US" altLang="zh-CN" dirty="0"/>
          </a:p>
          <a:p>
            <a:pPr lvl="2"/>
            <a:endParaRPr kumimoji="1" lang="zh-CN" altLang="en-US" dirty="0"/>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8</a:t>
            </a:fld>
            <a:endParaRPr lang="zh-CN" altLang="en-US"/>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276872"/>
            <a:ext cx="1584176"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2276872"/>
            <a:ext cx="1681287"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880" y="2276872"/>
            <a:ext cx="2016224" cy="1944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7"/>
          <a:stretch>
            <a:fillRect/>
          </a:stretch>
        </p:blipFill>
        <p:spPr>
          <a:xfrm>
            <a:off x="2483768" y="4149080"/>
            <a:ext cx="3960440" cy="2482738"/>
          </a:xfrm>
          <a:prstGeom prst="rect">
            <a:avLst/>
          </a:prstGeom>
        </p:spPr>
      </p:pic>
      <p:graphicFrame>
        <p:nvGraphicFramePr>
          <p:cNvPr id="12" name="对象 11"/>
          <p:cNvGraphicFramePr>
            <a:graphicFrameLocks noChangeAspect="1"/>
          </p:cNvGraphicFramePr>
          <p:nvPr>
            <p:extLst>
              <p:ext uri="{D42A27DB-BD31-4B8C-83A1-F6EECF244321}">
                <p14:modId xmlns:p14="http://schemas.microsoft.com/office/powerpoint/2010/main" val="1749885388"/>
              </p:ext>
            </p:extLst>
          </p:nvPr>
        </p:nvGraphicFramePr>
        <p:xfrm>
          <a:off x="4716016" y="1772816"/>
          <a:ext cx="1379537" cy="319658"/>
        </p:xfrm>
        <a:graphic>
          <a:graphicData uri="http://schemas.openxmlformats.org/presentationml/2006/ole">
            <mc:AlternateContent xmlns:mc="http://schemas.openxmlformats.org/markup-compatibility/2006">
              <mc:Choice xmlns:v="urn:schemas-microsoft-com:vml" Requires="v">
                <p:oleObj spid="_x0000_s2100" name="Equation" r:id="rId8" imgW="749300" imgH="165100" progId="Equation.DSMT4">
                  <p:embed/>
                </p:oleObj>
              </mc:Choice>
              <mc:Fallback>
                <p:oleObj name="Equation" r:id="rId8" imgW="749300" imgH="165100" progId="Equation.DSMT4">
                  <p:embed/>
                  <p:pic>
                    <p:nvPicPr>
                      <p:cNvPr id="0" name=""/>
                      <p:cNvPicPr/>
                      <p:nvPr/>
                    </p:nvPicPr>
                    <p:blipFill>
                      <a:blip r:embed="rId9"/>
                      <a:stretch>
                        <a:fillRect/>
                      </a:stretch>
                    </p:blipFill>
                    <p:spPr>
                      <a:xfrm>
                        <a:off x="4716016" y="1772816"/>
                        <a:ext cx="1379537" cy="319658"/>
                      </a:xfrm>
                      <a:prstGeom prst="rect">
                        <a:avLst/>
                      </a:prstGeom>
                    </p:spPr>
                  </p:pic>
                </p:oleObj>
              </mc:Fallback>
            </mc:AlternateContent>
          </a:graphicData>
        </a:graphic>
      </p:graphicFrame>
    </p:spTree>
    <p:extLst>
      <p:ext uri="{BB962C8B-B14F-4D97-AF65-F5344CB8AC3E}">
        <p14:creationId xmlns:p14="http://schemas.microsoft.com/office/powerpoint/2010/main" val="620626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§3.1</a:t>
            </a:r>
            <a:r>
              <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灰度映射</a:t>
            </a:r>
          </a:p>
        </p:txBody>
      </p:sp>
      <p:sp>
        <p:nvSpPr>
          <p:cNvPr id="3" name="内容占位符 2"/>
          <p:cNvSpPr>
            <a:spLocks noGrp="1"/>
          </p:cNvSpPr>
          <p:nvPr>
            <p:ph idx="1"/>
          </p:nvPr>
        </p:nvSpPr>
        <p:spPr>
          <a:xfrm>
            <a:off x="457200" y="1196752"/>
            <a:ext cx="8229600" cy="5400600"/>
          </a:xfrm>
        </p:spPr>
        <p:txBody>
          <a:bodyPr/>
          <a:lstStyle/>
          <a:p>
            <a:pPr lvl="1"/>
            <a:r>
              <a:rPr kumimoji="1" lang="zh-CN" altLang="en-US" dirty="0"/>
              <a:t>动态范围压缩</a:t>
            </a:r>
            <a:endParaRPr kumimoji="1" lang="en-US" altLang="zh-CN" dirty="0"/>
          </a:p>
          <a:p>
            <a:pPr lvl="2"/>
            <a:r>
              <a:rPr kumimoji="1" lang="zh-CN" altLang="en-US" dirty="0"/>
              <a:t>某些经过处理后的图像，灰度范围很广，可以采用对数变换来压缩</a:t>
            </a:r>
            <a:endParaRPr kumimoji="1" lang="en-US" altLang="zh-CN" dirty="0"/>
          </a:p>
          <a:p>
            <a:pPr lvl="3"/>
            <a:r>
              <a:rPr kumimoji="1" lang="zh-CN" altLang="en-US" dirty="0"/>
              <a:t>对数变换会损失高灰度区的灰度分辨力</a:t>
            </a:r>
            <a:endParaRPr kumimoji="1" lang="en-US" altLang="zh-CN" dirty="0"/>
          </a:p>
          <a:p>
            <a:pPr lvl="3"/>
            <a:r>
              <a:rPr kumimoji="1" lang="zh-CN" altLang="en-US" dirty="0"/>
              <a:t>这在傅里叶变换的幅度谱显示的时候效果更好</a:t>
            </a:r>
          </a:p>
        </p:txBody>
      </p:sp>
      <p:sp>
        <p:nvSpPr>
          <p:cNvPr id="4" name="日期占位符 3"/>
          <p:cNvSpPr>
            <a:spLocks noGrp="1"/>
          </p:cNvSpPr>
          <p:nvPr>
            <p:ph type="dt" sz="half" idx="10"/>
          </p:nvPr>
        </p:nvSpPr>
        <p:spPr/>
        <p:txBody>
          <a:bodyPr/>
          <a:lstStyle/>
          <a:p>
            <a:pPr>
              <a:defRPr/>
            </a:pPr>
            <a:fld id="{0E48069C-A0A4-A247-9643-7BEC59223C3A}" type="datetime1">
              <a:rPr lang="zh-CN" altLang="en-US" smtClean="0"/>
              <a:t>16/9/10</a:t>
            </a:fld>
            <a:endParaRPr lang="zh-CN" altLang="en-US"/>
          </a:p>
        </p:txBody>
      </p:sp>
      <p:sp>
        <p:nvSpPr>
          <p:cNvPr id="5" name="页脚占位符 4"/>
          <p:cNvSpPr>
            <a:spLocks noGrp="1"/>
          </p:cNvSpPr>
          <p:nvPr>
            <p:ph type="ftr" sz="quarter" idx="11"/>
          </p:nvPr>
        </p:nvSpPr>
        <p:spPr/>
        <p:txBody>
          <a:bodyPr/>
          <a:lstStyle/>
          <a:p>
            <a:pPr>
              <a:defRPr/>
            </a:pPr>
            <a:r>
              <a:rPr lang="zh-CN" altLang="en-US" dirty="0"/>
              <a:t>数字图像处理</a:t>
            </a:r>
            <a:r>
              <a:rPr lang="en-US" altLang="zh-CN" dirty="0"/>
              <a:t>-</a:t>
            </a:r>
            <a:r>
              <a:rPr lang="zh-CN" altLang="en-US" dirty="0"/>
              <a:t>第</a:t>
            </a:r>
            <a:r>
              <a:rPr lang="en-US" altLang="zh-CN" dirty="0"/>
              <a:t>3</a:t>
            </a:r>
            <a:r>
              <a:rPr lang="zh-CN" altLang="en-US" dirty="0"/>
              <a:t>讲</a:t>
            </a:r>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9</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954717340"/>
              </p:ext>
            </p:extLst>
          </p:nvPr>
        </p:nvGraphicFramePr>
        <p:xfrm>
          <a:off x="4211960" y="2132856"/>
          <a:ext cx="1916113" cy="444500"/>
        </p:xfrm>
        <a:graphic>
          <a:graphicData uri="http://schemas.openxmlformats.org/presentationml/2006/ole">
            <mc:AlternateContent xmlns:mc="http://schemas.openxmlformats.org/markup-compatibility/2006">
              <mc:Choice xmlns:v="urn:schemas-microsoft-com:vml" Requires="v">
                <p:oleObj spid="_x0000_s3123" name="Equation" r:id="rId4" imgW="1041400" imgH="228600" progId="Equation.DSMT4">
                  <p:embed/>
                </p:oleObj>
              </mc:Choice>
              <mc:Fallback>
                <p:oleObj name="Equation" r:id="rId4" imgW="1041400" imgH="228600" progId="Equation.DSMT4">
                  <p:embed/>
                  <p:pic>
                    <p:nvPicPr>
                      <p:cNvPr id="0" name=""/>
                      <p:cNvPicPr/>
                      <p:nvPr/>
                    </p:nvPicPr>
                    <p:blipFill>
                      <a:blip r:embed="rId5"/>
                      <a:stretch>
                        <a:fillRect/>
                      </a:stretch>
                    </p:blipFill>
                    <p:spPr>
                      <a:xfrm>
                        <a:off x="4211960" y="2132856"/>
                        <a:ext cx="1916113" cy="444500"/>
                      </a:xfrm>
                      <a:prstGeom prst="rect">
                        <a:avLst/>
                      </a:prstGeom>
                    </p:spPr>
                  </p:pic>
                </p:oleObj>
              </mc:Fallback>
            </mc:AlternateContent>
          </a:graphicData>
        </a:graphic>
      </p:graphicFrame>
      <p:pic>
        <p:nvPicPr>
          <p:cNvPr id="8" name="图片 7"/>
          <p:cNvPicPr>
            <a:picLocks noChangeAspect="1"/>
          </p:cNvPicPr>
          <p:nvPr/>
        </p:nvPicPr>
        <p:blipFill>
          <a:blip r:embed="rId6"/>
          <a:stretch>
            <a:fillRect/>
          </a:stretch>
        </p:blipFill>
        <p:spPr>
          <a:xfrm>
            <a:off x="323528" y="3429000"/>
            <a:ext cx="8532440" cy="2767278"/>
          </a:xfrm>
          <a:prstGeom prst="rect">
            <a:avLst/>
          </a:prstGeom>
        </p:spPr>
      </p:pic>
    </p:spTree>
    <p:extLst>
      <p:ext uri="{BB962C8B-B14F-4D97-AF65-F5344CB8AC3E}">
        <p14:creationId xmlns:p14="http://schemas.microsoft.com/office/powerpoint/2010/main" val="29260962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1903</TotalTime>
  <Words>1723</Words>
  <Application>Microsoft Macintosh PowerPoint</Application>
  <PresentationFormat>全屏显示(4:3)</PresentationFormat>
  <Paragraphs>504</Paragraphs>
  <Slides>35</Slides>
  <Notes>0</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35</vt:i4>
      </vt:variant>
    </vt:vector>
  </HeadingPairs>
  <TitlesOfParts>
    <vt:vector size="37" baseType="lpstr">
      <vt:lpstr>Office 主题</vt:lpstr>
      <vt:lpstr>Equation</vt:lpstr>
      <vt:lpstr>PowerPoint 演示文稿</vt:lpstr>
      <vt:lpstr>前讲回顾</vt:lpstr>
      <vt:lpstr>本讲学习目标</vt:lpstr>
      <vt:lpstr>§3.1增强的基本概念</vt:lpstr>
      <vt:lpstr>§3.1灰度映射</vt:lpstr>
      <vt:lpstr>§3.1灰度映射</vt:lpstr>
      <vt:lpstr>§3.1灰度映射</vt:lpstr>
      <vt:lpstr>§3.1灰度映射</vt:lpstr>
      <vt:lpstr>§3.1灰度映射</vt:lpstr>
      <vt:lpstr>§3.1灰度映射</vt:lpstr>
      <vt:lpstr>§3.1灰度映射</vt:lpstr>
      <vt:lpstr>§3.1灰度映射</vt:lpstr>
      <vt:lpstr>§3.1灰度映射</vt:lpstr>
      <vt:lpstr>§3.2图像运算</vt:lpstr>
      <vt:lpstr>§3.2图像运算</vt:lpstr>
      <vt:lpstr>§3.2图像运算</vt:lpstr>
      <vt:lpstr>§3.2图像运算</vt:lpstr>
      <vt:lpstr>§3.3直方图处理</vt:lpstr>
      <vt:lpstr>§3.3直方图处理</vt:lpstr>
      <vt:lpstr>§3.3直方图处理</vt:lpstr>
      <vt:lpstr>§3.3直方图处理</vt:lpstr>
      <vt:lpstr>§3.3直方图处理</vt:lpstr>
      <vt:lpstr>§3.3直方图处理</vt:lpstr>
      <vt:lpstr>§3.3直方图处理</vt:lpstr>
      <vt:lpstr>§3.3直方图处理</vt:lpstr>
      <vt:lpstr>§3.3直方图处理</vt:lpstr>
      <vt:lpstr>§3.3直方图处理</vt:lpstr>
      <vt:lpstr>§3.3直方图处理</vt:lpstr>
      <vt:lpstr>§3.3直方图处理</vt:lpstr>
      <vt:lpstr>本讲小结</vt:lpstr>
      <vt:lpstr>课堂实验</vt:lpstr>
      <vt:lpstr>¶3.1关于实验内容1</vt:lpstr>
      <vt:lpstr>¶3.2关于实验内容2</vt:lpstr>
      <vt:lpstr>¶3.3关于实验内容3</vt:lpstr>
      <vt:lpstr>课后练习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hark</cp:lastModifiedBy>
  <cp:revision>192</cp:revision>
  <dcterms:created xsi:type="dcterms:W3CDTF">2013-10-30T09:04:50Z</dcterms:created>
  <dcterms:modified xsi:type="dcterms:W3CDTF">2016-09-10T07:05:02Z</dcterms:modified>
</cp:coreProperties>
</file>